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2" r:id="rId35"/>
    <p:sldId id="293" r:id="rId36"/>
    <p:sldId id="294" r:id="rId37"/>
    <p:sldId id="295" r:id="rId38"/>
    <p:sldId id="296" r:id="rId39"/>
    <p:sldId id="297" r:id="rId40"/>
    <p:sldId id="298"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gOSwojXN9XqnfCMBiWCKxLLBwH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993994-CB47-472A-943F-0018FADD21DF}">
  <a:tblStyle styleId="{03993994-CB47-472A-943F-0018FADD21DF}" styleName="Table_0">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3F4"/>
          </a:solidFill>
        </a:fill>
      </a:tcStyle>
    </a:wholeTbl>
    <a:band1H>
      <a:tcTxStyle b="off" i="off"/>
      <a:tcStyle>
        <a:tcBdr/>
      </a:tcStyle>
    </a:band1H>
    <a:band2H>
      <a:tcTxStyle b="off" i="off"/>
      <a:tcStyle>
        <a:tcBdr/>
        <a:fill>
          <a:solidFill>
            <a:srgbClr val="F3F9FA"/>
          </a:solidFill>
        </a:fill>
      </a:tcStyle>
    </a:band2H>
    <a:band1V>
      <a:tcTxStyle b="off" i="off"/>
      <a:tcStyle>
        <a:tcBdr/>
      </a:tcStyle>
    </a:band1V>
    <a:band2V>
      <a:tcTxStyle b="off" i="off"/>
      <a:tcStyle>
        <a:tcBdr/>
      </a:tcStyle>
    </a:band2V>
    <a:lastCol>
      <a:tcTxStyle b="off" i="off"/>
      <a:tcStyle>
        <a:tcBdr/>
      </a:tcStyle>
    </a:lastCol>
    <a:firstCol>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Col>
    <a:la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381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rgbClr val="FFFFFF"/>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381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chemeClr val="accent1"/>
          </a:solidFill>
        </a:fill>
      </a:tcStyle>
    </a:firstRow>
    <a:neCell>
      <a:tcTxStyle b="off" i="off"/>
      <a:tcStyle>
        <a:tcBdr/>
      </a:tcStyle>
    </a:neCell>
    <a:nwCell>
      <a:tcTxStyle b="off" i="off"/>
      <a:tcStyle>
        <a:tcBdr/>
      </a:tcStyle>
    </a:nwCell>
  </a:tblStyle>
  <a:tblStyle styleId="{A2830D66-E013-4B02-8132-C88D79D916D2}"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1F5"/>
          </a:solidFill>
        </a:fill>
      </a:tcStyle>
    </a:wholeTbl>
    <a:band1H>
      <a:tcTxStyle b="off" i="off"/>
      <a:tcStyle>
        <a:tcBdr/>
        <a:fill>
          <a:solidFill>
            <a:srgbClr val="CEE2EA"/>
          </a:solidFill>
        </a:fill>
      </a:tcStyle>
    </a:band1H>
    <a:band2H>
      <a:tcTxStyle b="off" i="off"/>
      <a:tcStyle>
        <a:tcBdr/>
      </a:tcStyle>
    </a:band2H>
    <a:band1V>
      <a:tcTxStyle b="off" i="off"/>
      <a:tcStyle>
        <a:tcBdr/>
        <a:fill>
          <a:solidFill>
            <a:srgbClr val="CEE2EA"/>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 styleId="{B45D63FE-539D-4340-A0C0-3383A9320C89}" styleName="Table_2">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dk1">
              <a:alpha val="20000"/>
            </a:schemeClr>
          </a:solidFill>
        </a:fill>
      </a:tcStyle>
    </a:band1H>
    <a:band2H>
      <a:tcTxStyle/>
      <a:tcStyle>
        <a:tcBdr/>
      </a:tcStyle>
    </a:band2H>
    <a:band1V>
      <a:tcTxStyle/>
      <a:tcStyle>
        <a:tcBdr/>
        <a:fill>
          <a:solidFill>
            <a:schemeClr val="dk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dk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dk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94660"/>
  </p:normalViewPr>
  <p:slideViewPr>
    <p:cSldViewPr snapToGrid="0">
      <p:cViewPr varScale="1">
        <p:scale>
          <a:sx n="93" d="100"/>
          <a:sy n="93" d="100"/>
        </p:scale>
        <p:origin x="917" y="8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L="914400" marR="0" lvl="1" indent="-228600" algn="l" rtl="0">
              <a:lnSpc>
                <a:spcPct val="100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100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rtl="0">
              <a:lnSpc>
                <a:spcPct val="100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rtl="0">
              <a:lnSpc>
                <a:spcPct val="100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rtl="0">
              <a:lnSpc>
                <a:spcPct val="100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rtl="0">
              <a:lnSpc>
                <a:spcPct val="100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rtl="0">
              <a:lnSpc>
                <a:spcPct val="100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rtl="0">
              <a:lnSpc>
                <a:spcPct val="100000"/>
              </a:lnSpc>
              <a:spcBef>
                <a:spcPts val="4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45" name="Google Shape;4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119" name="Google Shape;11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126" name="Google Shape;1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133" name="Google Shape;13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d1969eb799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d1969eb799_0_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50" name="Google Shape;150;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157" name="Google Shape;15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179" name="Google Shape;17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d1f23930b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d1f23930be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d1f23930be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d1f23930be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d1f23930be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d1f23930be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55" name="Google Shape;5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17" name="Google Shape;21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27" name="Google Shape;22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
        <p:nvSpPr>
          <p:cNvPr id="236" name="Google Shape;23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d1f23930be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d1f23930be_0_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1f23930be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1f23930be_0_1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d1f23930be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d1f23930be_0_8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d1f23930be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d1f23930be_0_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d1f23930be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d1f23930be_0_6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d1f23930be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d1f23930be_0_9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d1f23930be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d1f23930be_0_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63" name="Google Shape;6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1f23930be_0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1f23930be_0_1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d1f23930be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d1f23930be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d1fe8bd7e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d1fe8bd7ed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d1fe8bd7ed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d1fe8bd7ed_0_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341" name="Google Shape;34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377" name="Google Shape;37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d1fe8bd7ed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d1fe8bd7ed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391" name="Google Shape;39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bca693f2c1_0_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398" name="Google Shape;398;g2bca693f2c1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bca693f2c1_0_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405" name="Google Shape;405;g2bca693f2c1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bca693f2c1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70" name="Google Shape;70;g2bca693f2c1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412" name="Google Shape;41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bca693f2c1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77" name="Google Shape;77;g2bca693f2c1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bca693f2c1_0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84" name="Google Shape;84;g2bca693f2c1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bca693f2c1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91" name="Google Shape;91;g2bca693f2c1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6a14c4e219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105" name="Google Shape;105;g26a14c4e21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00"/>
              </a:spcBef>
              <a:spcAft>
                <a:spcPts val="0"/>
              </a:spcAft>
              <a:buSzPts val="1400"/>
              <a:buNone/>
            </a:pPr>
            <a:endParaRPr/>
          </a:p>
        </p:txBody>
      </p:sp>
      <p:sp>
        <p:nvSpPr>
          <p:cNvPr id="112" name="Google Shape;11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type="tx">
  <p:cSld name="TITLE_AND_BODY">
    <p:spTree>
      <p:nvGrpSpPr>
        <p:cNvPr id="1" name="Shape 12"/>
        <p:cNvGrpSpPr/>
        <p:nvPr/>
      </p:nvGrpSpPr>
      <p:grpSpPr>
        <a:xfrm>
          <a:off x="0" y="0"/>
          <a:ext cx="0" cy="0"/>
          <a:chOff x="0" y="0"/>
          <a:chExt cx="0" cy="0"/>
        </a:xfrm>
      </p:grpSpPr>
      <p:sp>
        <p:nvSpPr>
          <p:cNvPr id="13" name="Google Shape;13;p12"/>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2"/>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efault">
  <p:cSld name="Default 6">
    <p:spTree>
      <p:nvGrpSpPr>
        <p:cNvPr id="1" name="Shape 15"/>
        <p:cNvGrpSpPr/>
        <p:nvPr/>
      </p:nvGrpSpPr>
      <p:grpSpPr>
        <a:xfrm>
          <a:off x="0" y="0"/>
          <a:ext cx="0" cy="0"/>
          <a:chOff x="0" y="0"/>
          <a:chExt cx="0" cy="0"/>
        </a:xfrm>
      </p:grpSpPr>
      <p:sp>
        <p:nvSpPr>
          <p:cNvPr id="16" name="Google Shape;16;p18"/>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17" name="Google Shape;17;p18"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18" name="Google Shape;18;p18"/>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9" name="Google Shape;19;p18"/>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0" name="Google Shape;20;p18"/>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21" name="Google Shape;21;p18"/>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Default">
  <p:cSld name="Default 7">
    <p:spTree>
      <p:nvGrpSpPr>
        <p:cNvPr id="1" name="Shape 22"/>
        <p:cNvGrpSpPr/>
        <p:nvPr/>
      </p:nvGrpSpPr>
      <p:grpSpPr>
        <a:xfrm>
          <a:off x="0" y="0"/>
          <a:ext cx="0" cy="0"/>
          <a:chOff x="0" y="0"/>
          <a:chExt cx="0" cy="0"/>
        </a:xfrm>
      </p:grpSpPr>
      <p:sp>
        <p:nvSpPr>
          <p:cNvPr id="23" name="Google Shape;23;p19"/>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24" name="Google Shape;24;p19"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25" name="Google Shape;25;p19"/>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6" name="Google Shape;26;p19"/>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7" name="Google Shape;27;p19"/>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28" name="Google Shape;28;p19"/>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efault">
  <p:cSld name="Default 8">
    <p:spTree>
      <p:nvGrpSpPr>
        <p:cNvPr id="1" name="Shape 29"/>
        <p:cNvGrpSpPr/>
        <p:nvPr/>
      </p:nvGrpSpPr>
      <p:grpSpPr>
        <a:xfrm>
          <a:off x="0" y="0"/>
          <a:ext cx="0" cy="0"/>
          <a:chOff x="0" y="0"/>
          <a:chExt cx="0" cy="0"/>
        </a:xfrm>
      </p:grpSpPr>
      <p:sp>
        <p:nvSpPr>
          <p:cNvPr id="30" name="Google Shape;30;p20"/>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31" name="Google Shape;31;p20"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32" name="Google Shape;32;p20"/>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3" name="Google Shape;33;p20"/>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4" name="Google Shape;34;p20"/>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35" name="Google Shape;35;p20"/>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efault">
  <p:cSld name="Default 9">
    <p:spTree>
      <p:nvGrpSpPr>
        <p:cNvPr id="1" name="Shape 36"/>
        <p:cNvGrpSpPr/>
        <p:nvPr/>
      </p:nvGrpSpPr>
      <p:grpSpPr>
        <a:xfrm>
          <a:off x="0" y="0"/>
          <a:ext cx="0" cy="0"/>
          <a:chOff x="0" y="0"/>
          <a:chExt cx="0" cy="0"/>
        </a:xfrm>
      </p:grpSpPr>
      <p:sp>
        <p:nvSpPr>
          <p:cNvPr id="37" name="Google Shape;37;p21"/>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pic>
        <p:nvPicPr>
          <p:cNvPr id="38" name="Google Shape;38;p21" descr="collegelogo"/>
          <p:cNvPicPr preferRelativeResize="0"/>
          <p:nvPr/>
        </p:nvPicPr>
        <p:blipFill rotWithShape="1">
          <a:blip r:embed="rId2">
            <a:alphaModFix/>
          </a:blip>
          <a:srcRect/>
          <a:stretch/>
        </p:blipFill>
        <p:spPr>
          <a:xfrm>
            <a:off x="381000" y="76200"/>
            <a:ext cx="792163" cy="914400"/>
          </a:xfrm>
          <a:prstGeom prst="rect">
            <a:avLst/>
          </a:prstGeom>
          <a:noFill/>
          <a:ln>
            <a:noFill/>
          </a:ln>
        </p:spPr>
      </p:pic>
      <p:sp>
        <p:nvSpPr>
          <p:cNvPr id="39" name="Google Shape;39;p21"/>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0" name="Google Shape;40;p21"/>
          <p:cNvSpPr txBox="1">
            <a:spLocks noGrp="1"/>
          </p:cNvSpPr>
          <p:nvPr>
            <p:ph type="title"/>
          </p:nvPr>
        </p:nvSpPr>
        <p:spPr>
          <a:xfrm>
            <a:off x="990600" y="1371600"/>
            <a:ext cx="6858000" cy="808038"/>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1" name="Google Shape;41;p21"/>
          <p:cNvSpPr txBox="1">
            <a:spLocks noGrp="1"/>
          </p:cNvSpPr>
          <p:nvPr>
            <p:ph type="body" idx="1"/>
          </p:nvPr>
        </p:nvSpPr>
        <p:spPr>
          <a:xfrm>
            <a:off x="914400" y="2362200"/>
            <a:ext cx="7315200" cy="3763963"/>
          </a:xfrm>
          <a:prstGeom prst="rect">
            <a:avLst/>
          </a:prstGeom>
          <a:solidFill>
            <a:srgbClr val="FFFFFF"/>
          </a:solidFill>
          <a:ln>
            <a:noFill/>
          </a:ln>
        </p:spPr>
        <p:txBody>
          <a:bodyPr spcFirstLastPara="1" wrap="square" lIns="45700" tIns="45700" rIns="45700" bIns="45700" anchor="t" anchorCtr="0">
            <a:normAutofit/>
          </a:bodyPr>
          <a:lstStyle>
            <a:lvl1pPr marL="457200" lvl="0" indent="-342900" algn="l">
              <a:lnSpc>
                <a:spcPct val="100000"/>
              </a:lnSpc>
              <a:spcBef>
                <a:spcPts val="400"/>
              </a:spcBef>
              <a:spcAft>
                <a:spcPts val="0"/>
              </a:spcAft>
              <a:buClr>
                <a:srgbClr val="000000"/>
              </a:buClr>
              <a:buSzPts val="1800"/>
              <a:buChar char="»"/>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400"/>
              </a:spcBef>
              <a:spcAft>
                <a:spcPts val="0"/>
              </a:spcAft>
              <a:buClr>
                <a:srgbClr val="000000"/>
              </a:buClr>
              <a:buSzPts val="1800"/>
              <a:buChar char="●"/>
              <a:defRPr/>
            </a:lvl6pPr>
            <a:lvl7pPr marL="3200400" lvl="6" indent="-342900" algn="l">
              <a:lnSpc>
                <a:spcPct val="100000"/>
              </a:lnSpc>
              <a:spcBef>
                <a:spcPts val="400"/>
              </a:spcBef>
              <a:spcAft>
                <a:spcPts val="0"/>
              </a:spcAft>
              <a:buClr>
                <a:srgbClr val="000000"/>
              </a:buClr>
              <a:buSzPts val="1800"/>
              <a:buChar char="●"/>
              <a:defRPr/>
            </a:lvl7pPr>
            <a:lvl8pPr marL="3657600" lvl="7" indent="-342900" algn="l">
              <a:lnSpc>
                <a:spcPct val="100000"/>
              </a:lnSpc>
              <a:spcBef>
                <a:spcPts val="400"/>
              </a:spcBef>
              <a:spcAft>
                <a:spcPts val="0"/>
              </a:spcAft>
              <a:buClr>
                <a:srgbClr val="000000"/>
              </a:buClr>
              <a:buSzPts val="1800"/>
              <a:buChar char="●"/>
              <a:defRPr/>
            </a:lvl8pPr>
            <a:lvl9pPr marL="4114800" lvl="8" indent="-342900" algn="l">
              <a:lnSpc>
                <a:spcPct val="100000"/>
              </a:lnSpc>
              <a:spcBef>
                <a:spcPts val="400"/>
              </a:spcBef>
              <a:spcAft>
                <a:spcPts val="0"/>
              </a:spcAft>
              <a:buClr>
                <a:srgbClr val="000000"/>
              </a:buClr>
              <a:buSzPts val="1800"/>
              <a:buChar char="●"/>
              <a:defRPr/>
            </a:lvl9pPr>
          </a:lstStyle>
          <a:p>
            <a:endParaRPr/>
          </a:p>
        </p:txBody>
      </p:sp>
      <p:sp>
        <p:nvSpPr>
          <p:cNvPr id="42" name="Google Shape;42;p21"/>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1"/>
          <p:cNvSpPr/>
          <p:nvPr/>
        </p:nvSpPr>
        <p:spPr>
          <a:xfrm>
            <a:off x="381000" y="1143000"/>
            <a:ext cx="8458200" cy="5181600"/>
          </a:xfrm>
          <a:prstGeom prst="roundRect">
            <a:avLst>
              <a:gd name="adj" fmla="val 16667"/>
            </a:avLst>
          </a:prstGeom>
          <a:solidFill>
            <a:srgbClr val="FFFFFF"/>
          </a:solidFill>
          <a:ln w="28575" cap="flat" cmpd="sng">
            <a:solidFill>
              <a:srgbClr val="6699FF"/>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FF"/>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7" name="Google Shape;7;p11"/>
          <p:cNvSpPr txBox="1"/>
          <p:nvPr/>
        </p:nvSpPr>
        <p:spPr>
          <a:xfrm>
            <a:off x="1264919" y="304800"/>
            <a:ext cx="6918961" cy="350662"/>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8" name="Google Shape;8;p11" descr="image.png"/>
          <p:cNvPicPr preferRelativeResize="0"/>
          <p:nvPr/>
        </p:nvPicPr>
        <p:blipFill rotWithShape="1">
          <a:blip r:embed="rId7">
            <a:alphaModFix/>
          </a:blip>
          <a:srcRect/>
          <a:stretch/>
        </p:blipFill>
        <p:spPr>
          <a:xfrm>
            <a:off x="0" y="38100"/>
            <a:ext cx="1104900" cy="1104900"/>
          </a:xfrm>
          <a:prstGeom prst="rect">
            <a:avLst/>
          </a:prstGeom>
          <a:noFill/>
          <a:ln>
            <a:noFill/>
          </a:ln>
        </p:spPr>
      </p:pic>
      <p:sp>
        <p:nvSpPr>
          <p:cNvPr id="9" name="Google Shape;9;p11"/>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 name="Google Shape;10;p11"/>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lvl1pPr marR="0" lvl="0"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457200" y="1600200"/>
            <a:ext cx="8229600" cy="4525963"/>
          </a:xfrm>
          <a:prstGeom prst="rect">
            <a:avLst/>
          </a:prstGeom>
          <a:solidFill>
            <a:srgbClr val="FFFFFF"/>
          </a:solidFill>
          <a:ln>
            <a:noFill/>
          </a:ln>
        </p:spPr>
        <p:txBody>
          <a:bodyPr spcFirstLastPara="1" wrap="square" lIns="45700" tIns="45700" rIns="45700" bIns="45700" anchor="t" anchorCtr="0">
            <a:noAutofit/>
          </a:bodyPr>
          <a:lstStyle>
            <a:lvl1pPr marL="457200" marR="0" lvl="0"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1pPr>
            <a:lvl2pPr marL="914400" marR="0" lvl="1"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3pPr>
            <a:lvl4pPr marL="1828800" marR="0" lvl="3"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6pPr>
            <a:lvl7pPr marL="3200400" marR="0" lvl="6"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7pPr>
            <a:lvl8pPr marL="3657600" marR="0" lvl="7"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8pPr>
            <a:lvl9pPr marL="4114800" marR="0" lvl="8"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cihan063/autism-image-data"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
          <p:cNvSpPr txBox="1">
            <a:spLocks noGrp="1"/>
          </p:cNvSpPr>
          <p:nvPr>
            <p:ph type="sldNum" idx="12"/>
          </p:nvPr>
        </p:nvSpPr>
        <p:spPr>
          <a:xfrm>
            <a:off x="8407576" y="381000"/>
            <a:ext cx="203024"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1</a:t>
            </a:fld>
            <a:endParaRPr/>
          </a:p>
        </p:txBody>
      </p:sp>
      <p:sp>
        <p:nvSpPr>
          <p:cNvPr id="48" name="Google Shape;48;p1"/>
          <p:cNvSpPr txBox="1">
            <a:spLocks noGrp="1"/>
          </p:cNvSpPr>
          <p:nvPr>
            <p:ph type="title"/>
          </p:nvPr>
        </p:nvSpPr>
        <p:spPr>
          <a:xfrm>
            <a:off x="723900" y="1306873"/>
            <a:ext cx="7696200" cy="191259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2600"/>
              <a:buFont typeface="Times New Roman"/>
              <a:buNone/>
            </a:pPr>
            <a:r>
              <a:rPr lang="en-US" sz="2600"/>
              <a:t>Detection of Autism Spectrum Disorder </a:t>
            </a:r>
            <a:br>
              <a:rPr lang="en-US" sz="2600"/>
            </a:br>
            <a:br>
              <a:rPr lang="en-US" sz="2600"/>
            </a:br>
            <a:r>
              <a:rPr lang="en-US" sz="1800"/>
              <a:t>Final Team ID: P124			Panel No.: </a:t>
            </a:r>
            <a:r>
              <a:rPr lang="en-US" sz="1800" b="0" i="0" u="none" strike="noStrike" cap="none">
                <a:solidFill>
                  <a:srgbClr val="000000"/>
                </a:solidFill>
                <a:latin typeface="Arial"/>
                <a:ea typeface="Arial"/>
                <a:cs typeface="Arial"/>
                <a:sym typeface="Arial"/>
              </a:rPr>
              <a:t>17</a:t>
            </a:r>
            <a:endParaRPr sz="2600" b="0"/>
          </a:p>
        </p:txBody>
      </p:sp>
      <p:sp>
        <p:nvSpPr>
          <p:cNvPr id="49" name="Google Shape;49;p1"/>
          <p:cNvSpPr/>
          <p:nvPr/>
        </p:nvSpPr>
        <p:spPr>
          <a:xfrm>
            <a:off x="1295400" y="304800"/>
            <a:ext cx="6858000" cy="45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aphicFrame>
        <p:nvGraphicFramePr>
          <p:cNvPr id="50" name="Google Shape;50;p1"/>
          <p:cNvGraphicFramePr/>
          <p:nvPr/>
        </p:nvGraphicFramePr>
        <p:xfrm>
          <a:off x="582654" y="3311645"/>
          <a:ext cx="7983375" cy="1630440"/>
        </p:xfrm>
        <a:graphic>
          <a:graphicData uri="http://schemas.openxmlformats.org/drawingml/2006/table">
            <a:tbl>
              <a:tblPr>
                <a:noFill/>
                <a:tableStyleId>{03993994-CB47-472A-943F-0018FADD21DF}</a:tableStyleId>
              </a:tblPr>
              <a:tblGrid>
                <a:gridCol w="769825">
                  <a:extLst>
                    <a:ext uri="{9D8B030D-6E8A-4147-A177-3AD203B41FA5}">
                      <a16:colId xmlns:a16="http://schemas.microsoft.com/office/drawing/2014/main" val="20000"/>
                    </a:ext>
                  </a:extLst>
                </a:gridCol>
                <a:gridCol w="2263550">
                  <a:extLst>
                    <a:ext uri="{9D8B030D-6E8A-4147-A177-3AD203B41FA5}">
                      <a16:colId xmlns:a16="http://schemas.microsoft.com/office/drawing/2014/main" val="20001"/>
                    </a:ext>
                  </a:extLst>
                </a:gridCol>
                <a:gridCol w="3752500">
                  <a:extLst>
                    <a:ext uri="{9D8B030D-6E8A-4147-A177-3AD203B41FA5}">
                      <a16:colId xmlns:a16="http://schemas.microsoft.com/office/drawing/2014/main" val="20002"/>
                    </a:ext>
                  </a:extLst>
                </a:gridCol>
                <a:gridCol w="1197500">
                  <a:extLst>
                    <a:ext uri="{9D8B030D-6E8A-4147-A177-3AD203B41FA5}">
                      <a16:colId xmlns:a16="http://schemas.microsoft.com/office/drawing/2014/main" val="20003"/>
                    </a:ext>
                  </a:extLst>
                </a:gridCol>
              </a:tblGrid>
              <a:tr h="430650">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b="1" u="none" strike="noStrike" cap="none">
                          <a:latin typeface="Times New Roman"/>
                          <a:ea typeface="Times New Roman"/>
                          <a:cs typeface="Times New Roman"/>
                          <a:sym typeface="Times New Roman"/>
                        </a:rPr>
                        <a:t>S.No</a:t>
                      </a:r>
                      <a:endParaRPr sz="1800" b="1" u="none" strike="noStrike" cap="none">
                        <a:latin typeface="Times New Roman"/>
                        <a:ea typeface="Times New Roman"/>
                        <a:cs typeface="Times New Roman"/>
                        <a:sym typeface="Times New Roman"/>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b="1" u="none" strike="noStrike" cap="none">
                          <a:latin typeface="Times New Roman"/>
                          <a:ea typeface="Times New Roman"/>
                          <a:cs typeface="Times New Roman"/>
                          <a:sym typeface="Times New Roman"/>
                        </a:rPr>
                        <a:t>Reg.No</a:t>
                      </a:r>
                      <a:endParaRPr sz="1800" b="1" u="none" strike="noStrike" cap="none">
                        <a:latin typeface="Times New Roman"/>
                        <a:ea typeface="Times New Roman"/>
                        <a:cs typeface="Times New Roman"/>
                        <a:sym typeface="Times New Roman"/>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b="1" u="none" strike="noStrike" cap="none">
                          <a:latin typeface="Times New Roman"/>
                          <a:ea typeface="Times New Roman"/>
                          <a:cs typeface="Times New Roman"/>
                          <a:sym typeface="Times New Roman"/>
                        </a:rPr>
                        <a:t>Name of the Student</a:t>
                      </a:r>
                      <a:endParaRPr sz="1400" u="none" strike="noStrike" cap="none"/>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b="1" u="none" strike="noStrike" cap="none">
                          <a:latin typeface="Times New Roman"/>
                          <a:ea typeface="Times New Roman"/>
                          <a:cs typeface="Times New Roman"/>
                          <a:sym typeface="Times New Roman"/>
                        </a:rPr>
                        <a:t>Branch &amp; Section</a:t>
                      </a:r>
                      <a:endParaRPr sz="1800" b="1" u="none" strike="noStrike" cap="none">
                        <a:latin typeface="Times New Roman"/>
                        <a:ea typeface="Times New Roman"/>
                        <a:cs typeface="Times New Roman"/>
                        <a:sym typeface="Times New Roman"/>
                      </a:endParaRPr>
                    </a:p>
                  </a:txBody>
                  <a:tcPr marL="0" marR="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60600">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1</a:t>
                      </a:r>
                      <a:endParaRPr sz="1400" u="none" strike="noStrike" cap="none"/>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BL.EN.U4CSE20081</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latin typeface="Times New Roman"/>
                          <a:ea typeface="Times New Roman"/>
                          <a:cs typeface="Times New Roman"/>
                          <a:sym typeface="Times New Roman"/>
                        </a:rPr>
                        <a:t>Kotha Chakradhar</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latin typeface="Times New Roman"/>
                          <a:ea typeface="Times New Roman"/>
                          <a:cs typeface="Times New Roman"/>
                          <a:sym typeface="Times New Roman"/>
                        </a:rPr>
                        <a:t>CSE-B</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0600">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2</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latin typeface="Times New Roman"/>
                          <a:ea typeface="Times New Roman"/>
                          <a:cs typeface="Times New Roman"/>
                          <a:sym typeface="Times New Roman"/>
                        </a:rPr>
                        <a:t>BL.EN.U4CSE20082</a:t>
                      </a:r>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latin typeface="Times New Roman"/>
                          <a:ea typeface="Times New Roman"/>
                          <a:cs typeface="Times New Roman"/>
                          <a:sym typeface="Times New Roman"/>
                        </a:rPr>
                        <a:t>Kotte Thulasi Tharun</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latin typeface="Times New Roman"/>
                          <a:ea typeface="Times New Roman"/>
                          <a:cs typeface="Times New Roman"/>
                          <a:sym typeface="Times New Roman"/>
                        </a:rPr>
                        <a:t>CSE-B</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60600">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u="none" strike="noStrike" cap="none">
                          <a:latin typeface="Times New Roman"/>
                          <a:ea typeface="Times New Roman"/>
                          <a:cs typeface="Times New Roman"/>
                          <a:sym typeface="Times New Roman"/>
                        </a:rPr>
                        <a:t>3</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latin typeface="Times New Roman"/>
                          <a:ea typeface="Times New Roman"/>
                          <a:cs typeface="Times New Roman"/>
                          <a:sym typeface="Times New Roman"/>
                        </a:rPr>
                        <a:t>BL.EN.U4CSE20124</a:t>
                      </a:r>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latin typeface="Times New Roman"/>
                          <a:ea typeface="Times New Roman"/>
                          <a:cs typeface="Times New Roman"/>
                          <a:sym typeface="Times New Roman"/>
                        </a:rPr>
                        <a:t>Periyavaram Sandesh Kumar Reddy</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latin typeface="Times New Roman"/>
                          <a:ea typeface="Times New Roman"/>
                          <a:cs typeface="Times New Roman"/>
                          <a:sym typeface="Times New Roman"/>
                        </a:rPr>
                        <a:t>CSE-B</a:t>
                      </a:r>
                      <a:endParaRPr sz="1600" u="none" strike="noStrike" cap="none">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1" name="Google Shape;51;p1"/>
          <p:cNvSpPr txBox="1"/>
          <p:nvPr/>
        </p:nvSpPr>
        <p:spPr>
          <a:xfrm>
            <a:off x="830638" y="5779566"/>
            <a:ext cx="92396" cy="307775"/>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400"/>
              <a:buFont typeface="Times New Roman"/>
              <a:buNone/>
            </a:pPr>
            <a:endParaRPr sz="1400" b="0" i="0" u="none" strike="noStrike" cap="none">
              <a:solidFill>
                <a:srgbClr val="000000"/>
              </a:solidFill>
              <a:latin typeface="Times New Roman"/>
              <a:ea typeface="Times New Roman"/>
              <a:cs typeface="Times New Roman"/>
              <a:sym typeface="Times New Roman"/>
            </a:endParaRPr>
          </a:p>
        </p:txBody>
      </p:sp>
      <p:sp>
        <p:nvSpPr>
          <p:cNvPr id="52" name="Google Shape;52;p1"/>
          <p:cNvSpPr txBox="1"/>
          <p:nvPr/>
        </p:nvSpPr>
        <p:spPr>
          <a:xfrm>
            <a:off x="830638" y="5591102"/>
            <a:ext cx="4823286" cy="36929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1" i="0" u="none" strike="noStrike" cap="none">
                <a:solidFill>
                  <a:srgbClr val="000000"/>
                </a:solidFill>
                <a:latin typeface="Times New Roman"/>
                <a:ea typeface="Times New Roman"/>
                <a:cs typeface="Times New Roman"/>
                <a:sym typeface="Times New Roman"/>
              </a:rPr>
              <a:t>Project Guide: Dr Thangam 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1149848" y="1200510"/>
            <a:ext cx="7315200" cy="887641"/>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a:latin typeface="Times New Roman"/>
                <a:ea typeface="Times New Roman"/>
                <a:cs typeface="Times New Roman"/>
                <a:sym typeface="Times New Roman"/>
              </a:rPr>
              <a:t>Hardware/Tools Requirements</a:t>
            </a:r>
            <a:endParaRPr sz="3200">
              <a:latin typeface="Times New Roman"/>
              <a:ea typeface="Times New Roman"/>
              <a:cs typeface="Times New Roman"/>
              <a:sym typeface="Times New Roman"/>
            </a:endParaRPr>
          </a:p>
        </p:txBody>
      </p:sp>
      <p:sp>
        <p:nvSpPr>
          <p:cNvPr id="122" name="Google Shape;122;p22"/>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11</a:t>
            </a:r>
            <a:endParaRPr/>
          </a:p>
        </p:txBody>
      </p:sp>
      <p:sp>
        <p:nvSpPr>
          <p:cNvPr id="123" name="Google Shape;123;p22"/>
          <p:cNvSpPr txBox="1"/>
          <p:nvPr/>
        </p:nvSpPr>
        <p:spPr>
          <a:xfrm>
            <a:off x="747855" y="2644185"/>
            <a:ext cx="7983600" cy="2692200"/>
          </a:xfrm>
          <a:prstGeom prst="rect">
            <a:avLst/>
          </a:prstGeom>
          <a:noFill/>
          <a:ln>
            <a:noFill/>
          </a:ln>
        </p:spPr>
        <p:txBody>
          <a:bodyPr spcFirstLastPara="1" wrap="square" lIns="91425" tIns="91425" rIns="91425" bIns="91425" anchor="t" anchorCtr="0">
            <a:spAutoFit/>
          </a:bodyPr>
          <a:lstStyle/>
          <a:p>
            <a:pPr marL="457200" lvl="0" indent="-342900" algn="just" rtl="0">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A modern multi-core processor (e.g., Intel i7 or i9, AMD Ryzen).</a:t>
            </a:r>
            <a:endParaRPr sz="180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Graphics Processing Unit (GPU): A high-performance NVIDIA GPU (e.g., NVIDIA RTX 3070, 3080). GPUs accelerate the training process considerably.</a:t>
            </a:r>
            <a:endParaRPr sz="180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Minimum of 8GB VRAM, but 11GB or higher is recommended for handling </a:t>
            </a:r>
            <a:endParaRPr sz="180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RAM: At least 16GB of RAM is recommended to handle large datasets in memory and to facilitate multiple processes running concurrently during model training and hyperparameter tuning and while using Streamlit.</a:t>
            </a:r>
            <a:endParaRPr sz="18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6"/>
          <p:cNvSpPr txBox="1"/>
          <p:nvPr/>
        </p:nvSpPr>
        <p:spPr>
          <a:xfrm>
            <a:off x="953589" y="1010911"/>
            <a:ext cx="7315200" cy="8876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0000"/>
                </a:solidFill>
                <a:latin typeface="Times New Roman"/>
                <a:ea typeface="Times New Roman"/>
                <a:cs typeface="Times New Roman"/>
                <a:sym typeface="Times New Roman"/>
              </a:rPr>
              <a:t>Dataset </a:t>
            </a:r>
            <a:endParaRPr sz="2400" b="0" i="0" u="none" strike="noStrike" cap="none">
              <a:solidFill>
                <a:srgbClr val="FF0000"/>
              </a:solidFill>
              <a:latin typeface="Times New Roman"/>
              <a:ea typeface="Times New Roman"/>
              <a:cs typeface="Times New Roman"/>
              <a:sym typeface="Times New Roman"/>
            </a:endParaRPr>
          </a:p>
        </p:txBody>
      </p:sp>
      <p:sp>
        <p:nvSpPr>
          <p:cNvPr id="129" name="Google Shape;129;p6"/>
          <p:cNvSpPr txBox="1"/>
          <p:nvPr/>
        </p:nvSpPr>
        <p:spPr>
          <a:xfrm>
            <a:off x="627029" y="1748214"/>
            <a:ext cx="7968300" cy="2923837"/>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0" i="0" u="none" strike="noStrike" cap="none" dirty="0">
                <a:solidFill>
                  <a:srgbClr val="000000"/>
                </a:solidFill>
                <a:latin typeface="Times New Roman"/>
                <a:ea typeface="Times New Roman"/>
                <a:cs typeface="Times New Roman"/>
                <a:sym typeface="Times New Roman"/>
              </a:rPr>
              <a:t>Source of data set: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2000"/>
              <a:buFont typeface="Times New Roman"/>
              <a:buNone/>
            </a:pPr>
            <a:r>
              <a:rPr lang="en-US" sz="2000" b="0" i="0" u="sng" strike="noStrike" cap="none" dirty="0">
                <a:solidFill>
                  <a:schemeClr val="hlink"/>
                </a:solidFill>
                <a:latin typeface="Times New Roman"/>
                <a:ea typeface="Times New Roman"/>
                <a:cs typeface="Times New Roman"/>
                <a:sym typeface="Times New Roman"/>
                <a:hlinkClick r:id="rId3"/>
              </a:rPr>
              <a:t>https://www.kaggle.com/datasets/cihan063/autism-image-data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2000"/>
              <a:buFont typeface="Times New Roman"/>
              <a:buNone/>
            </a:pP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FF0000"/>
              </a:buClr>
              <a:buSzPts val="2000"/>
              <a:buFont typeface="Times New Roman"/>
              <a:buNone/>
            </a:pPr>
            <a:r>
              <a:rPr lang="en-US" sz="1800" b="0" i="0" u="none" strike="noStrike" cap="none" dirty="0">
                <a:solidFill>
                  <a:schemeClr val="dk1"/>
                </a:solidFill>
                <a:latin typeface="Times New Roman"/>
                <a:ea typeface="Times New Roman"/>
                <a:cs typeface="Times New Roman"/>
                <a:sym typeface="Times New Roman"/>
              </a:rPr>
              <a:t>The "Autism Image Data" dataset on Kaggle consists of images relevant to Autism Spectrum Disorder (ASD), including facial images, and behavioral observations. Each image is accompanied by labels indicating autism diagnosis status. This dataset serves to train machine learning models for autism detection, conduct research on visual traits associated with ASD, and explore correlations between data and autism characteristics. This dataset can be used for academic studies, algorithm development, educational projects, or exploratory analyses. </a:t>
            </a:r>
            <a:endParaRPr sz="1800" b="0" i="0" u="none" strike="noStrike" cap="none" dirty="0">
              <a:solidFill>
                <a:schemeClr val="dk1"/>
              </a:solidFill>
              <a:latin typeface="Times New Roman"/>
              <a:ea typeface="Times New Roman"/>
              <a:cs typeface="Times New Roman"/>
              <a:sym typeface="Times New Roman"/>
            </a:endParaRPr>
          </a:p>
        </p:txBody>
      </p:sp>
      <p:sp>
        <p:nvSpPr>
          <p:cNvPr id="130" name="Google Shape;130;p6"/>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850072" y="381000"/>
            <a:ext cx="7315200" cy="8876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0000"/>
                </a:solidFill>
                <a:latin typeface="Times New Roman"/>
                <a:ea typeface="Times New Roman"/>
                <a:cs typeface="Times New Roman"/>
                <a:sym typeface="Times New Roman"/>
              </a:rPr>
              <a:t>Dataset </a:t>
            </a:r>
            <a:endParaRPr sz="2400" b="0" i="0" u="none" strike="noStrike" cap="none">
              <a:solidFill>
                <a:srgbClr val="FF0000"/>
              </a:solidFill>
              <a:latin typeface="Times New Roman"/>
              <a:ea typeface="Times New Roman"/>
              <a:cs typeface="Times New Roman"/>
              <a:sym typeface="Times New Roman"/>
            </a:endParaRPr>
          </a:p>
        </p:txBody>
      </p:sp>
      <p:sp>
        <p:nvSpPr>
          <p:cNvPr id="136" name="Google Shape;136;p23"/>
          <p:cNvSpPr txBox="1">
            <a:spLocks noGrp="1"/>
          </p:cNvSpPr>
          <p:nvPr>
            <p:ph type="sldNum" idx="12"/>
          </p:nvPr>
        </p:nvSpPr>
        <p:spPr>
          <a:xfrm>
            <a:off x="8319496" y="381000"/>
            <a:ext cx="291104"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13</a:t>
            </a:r>
            <a:endParaRPr/>
          </a:p>
        </p:txBody>
      </p:sp>
      <p:sp>
        <p:nvSpPr>
          <p:cNvPr id="137" name="Google Shape;137;p23"/>
          <p:cNvSpPr txBox="1"/>
          <p:nvPr/>
        </p:nvSpPr>
        <p:spPr>
          <a:xfrm>
            <a:off x="1882528" y="1414757"/>
            <a:ext cx="83708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Autistic</a:t>
            </a:r>
            <a:endParaRPr sz="1400" b="0" i="0" u="none" strike="noStrike" cap="none">
              <a:solidFill>
                <a:srgbClr val="000000"/>
              </a:solidFill>
              <a:latin typeface="Times New Roman"/>
              <a:ea typeface="Times New Roman"/>
              <a:cs typeface="Times New Roman"/>
              <a:sym typeface="Times New Roman"/>
            </a:endParaRPr>
          </a:p>
        </p:txBody>
      </p:sp>
      <p:pic>
        <p:nvPicPr>
          <p:cNvPr id="138" name="Google Shape;138;p23"/>
          <p:cNvPicPr preferRelativeResize="0"/>
          <p:nvPr/>
        </p:nvPicPr>
        <p:blipFill rotWithShape="1">
          <a:blip r:embed="rId3">
            <a:alphaModFix/>
          </a:blip>
          <a:srcRect/>
          <a:stretch/>
        </p:blipFill>
        <p:spPr>
          <a:xfrm>
            <a:off x="495749" y="2176429"/>
            <a:ext cx="3991201" cy="3328808"/>
          </a:xfrm>
          <a:prstGeom prst="rect">
            <a:avLst/>
          </a:prstGeom>
          <a:noFill/>
          <a:ln>
            <a:noFill/>
          </a:ln>
        </p:spPr>
      </p:pic>
      <p:sp>
        <p:nvSpPr>
          <p:cNvPr id="139" name="Google Shape;139;p23"/>
          <p:cNvSpPr txBox="1"/>
          <p:nvPr/>
        </p:nvSpPr>
        <p:spPr>
          <a:xfrm>
            <a:off x="6070120" y="1352763"/>
            <a:ext cx="129234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Times New Roman"/>
                <a:ea typeface="Times New Roman"/>
                <a:cs typeface="Times New Roman"/>
                <a:sym typeface="Times New Roman"/>
              </a:rPr>
              <a:t>Non_Autistic</a:t>
            </a:r>
            <a:endParaRPr sz="1600" b="0" i="0" u="none" strike="noStrike" cap="none">
              <a:solidFill>
                <a:srgbClr val="000000"/>
              </a:solidFill>
              <a:latin typeface="Times New Roman"/>
              <a:ea typeface="Times New Roman"/>
              <a:cs typeface="Times New Roman"/>
              <a:sym typeface="Times New Roman"/>
            </a:endParaRPr>
          </a:p>
        </p:txBody>
      </p:sp>
      <p:pic>
        <p:nvPicPr>
          <p:cNvPr id="140" name="Google Shape;140;p23"/>
          <p:cNvPicPr preferRelativeResize="0"/>
          <p:nvPr/>
        </p:nvPicPr>
        <p:blipFill rotWithShape="1">
          <a:blip r:embed="rId4">
            <a:alphaModFix/>
          </a:blip>
          <a:srcRect/>
          <a:stretch/>
        </p:blipFill>
        <p:spPr>
          <a:xfrm>
            <a:off x="4904210" y="2027968"/>
            <a:ext cx="3523172" cy="36257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2d1969eb799_0_3"/>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Clr>
                <a:srgbClr val="000000"/>
              </a:buClr>
              <a:buSzPts val="1400"/>
              <a:buFont typeface="Arial"/>
              <a:buNone/>
            </a:pPr>
            <a:fld id="{00000000-1234-1234-1234-123412341234}" type="slidenum">
              <a:rPr lang="en-US"/>
              <a:t>13</a:t>
            </a:fld>
            <a:endParaRPr/>
          </a:p>
        </p:txBody>
      </p:sp>
      <p:sp>
        <p:nvSpPr>
          <p:cNvPr id="146" name="Google Shape;146;g2d1969eb799_0_3"/>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t>Methodology</a:t>
            </a:r>
            <a:endParaRPr/>
          </a:p>
        </p:txBody>
      </p:sp>
      <p:pic>
        <p:nvPicPr>
          <p:cNvPr id="147" name="Google Shape;147;g2d1969eb799_0_3"/>
          <p:cNvPicPr preferRelativeResize="0"/>
          <p:nvPr/>
        </p:nvPicPr>
        <p:blipFill>
          <a:blip r:embed="rId3">
            <a:alphaModFix/>
          </a:blip>
          <a:stretch>
            <a:fillRect/>
          </a:stretch>
        </p:blipFill>
        <p:spPr>
          <a:xfrm>
            <a:off x="3055825" y="1270599"/>
            <a:ext cx="2903985" cy="49530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1800"/>
              <a:buNone/>
            </a:pPr>
            <a:r>
              <a:rPr lang="en-US" sz="2300">
                <a:latin typeface="Times New Roman"/>
                <a:ea typeface="Times New Roman"/>
                <a:cs typeface="Times New Roman"/>
                <a:sym typeface="Times New Roman"/>
              </a:rPr>
              <a:t>Proposed Method</a:t>
            </a:r>
            <a:endParaRPr sz="2300">
              <a:latin typeface="Times New Roman"/>
              <a:ea typeface="Times New Roman"/>
              <a:cs typeface="Times New Roman"/>
              <a:sym typeface="Times New Roman"/>
            </a:endParaRPr>
          </a:p>
        </p:txBody>
      </p:sp>
      <p:sp>
        <p:nvSpPr>
          <p:cNvPr id="153" name="Google Shape;153;p26"/>
          <p:cNvSpPr txBox="1"/>
          <p:nvPr/>
        </p:nvSpPr>
        <p:spPr>
          <a:xfrm>
            <a:off x="1444752" y="1481328"/>
            <a:ext cx="6940200" cy="41868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 Dataset Preparation:</a:t>
            </a:r>
            <a:endParaRPr/>
          </a:p>
          <a:p>
            <a:pPr marL="0" marR="0" lvl="2"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Collect a set of face images of age 2-7. Classify them into autistic and non autistic.</a:t>
            </a:r>
            <a:endParaRPr/>
          </a:p>
          <a:p>
            <a:pPr marL="0" marR="0" lvl="2" indent="0" algn="just" rtl="0">
              <a:lnSpc>
                <a:spcPct val="100000"/>
              </a:lnSpc>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p>
            <a:pPr marL="0" marR="0" lvl="2"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2. Data Augmentation: </a:t>
            </a:r>
            <a:endParaRPr/>
          </a:p>
          <a:p>
            <a:pPr marL="0" marR="0" lvl="2"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Apply data augmentation techniques like rotation, flipping, and scaling to increase the diversity of the training dataset.</a:t>
            </a:r>
            <a:endParaRPr/>
          </a:p>
          <a:p>
            <a:pPr marL="0" marR="0" lvl="2" indent="0" algn="just" rtl="0">
              <a:lnSpc>
                <a:spcPct val="100000"/>
              </a:lnSpc>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p>
            <a:pPr marL="0" marR="0" lvl="2"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3. Model Architecture:</a:t>
            </a:r>
            <a:endParaRPr/>
          </a:p>
          <a:p>
            <a:pPr marL="0" marR="0" lvl="2"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Experiment with various CNN architectures like Basic CNN, VGG16, ResNet50, and InceptionV3</a:t>
            </a:r>
            <a:r>
              <a:rPr lang="en-US">
                <a:latin typeface="Times New Roman"/>
                <a:ea typeface="Times New Roman"/>
                <a:cs typeface="Times New Roman"/>
                <a:sym typeface="Times New Roman"/>
              </a:rPr>
              <a:t>. </a:t>
            </a:r>
            <a:r>
              <a:rPr lang="en-US" sz="1400" b="0" i="0" u="none" strike="noStrike" cap="none">
                <a:solidFill>
                  <a:srgbClr val="000000"/>
                </a:solidFill>
                <a:latin typeface="Times New Roman"/>
                <a:ea typeface="Times New Roman"/>
                <a:cs typeface="Times New Roman"/>
                <a:sym typeface="Times New Roman"/>
              </a:rPr>
              <a:t>Choose a suitable loss function (Binary cross entropy) for binary classification. As we go</a:t>
            </a:r>
            <a:r>
              <a:rPr lang="en-US">
                <a:latin typeface="Times New Roman"/>
                <a:ea typeface="Times New Roman"/>
                <a:cs typeface="Times New Roman"/>
                <a:sym typeface="Times New Roman"/>
              </a:rPr>
              <a:t>t higher loss we experiment with Detectron and YOLOv8.</a:t>
            </a:r>
            <a:endParaRPr/>
          </a:p>
          <a:p>
            <a:pPr marL="0" marR="0" lvl="2" indent="0" algn="just" rtl="0">
              <a:lnSpc>
                <a:spcPct val="100000"/>
              </a:lnSpc>
              <a:spcBef>
                <a:spcPts val="0"/>
              </a:spcBef>
              <a:spcAft>
                <a:spcPts val="0"/>
              </a:spcAft>
              <a:buNone/>
            </a:pPr>
            <a:endParaRPr/>
          </a:p>
          <a:p>
            <a:pPr marL="0" marR="0" lvl="2"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4. Model Training:</a:t>
            </a:r>
            <a:endParaRPr/>
          </a:p>
          <a:p>
            <a:pPr marL="0" marR="0" lvl="2"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Split the dataset into training and validation sets. Train the models using the dataset.</a:t>
            </a:r>
            <a:endParaRPr>
              <a:latin typeface="Times New Roman"/>
              <a:ea typeface="Times New Roman"/>
              <a:cs typeface="Times New Roman"/>
              <a:sym typeface="Times New Roman"/>
            </a:endParaRPr>
          </a:p>
          <a:p>
            <a:pPr marL="0" marR="0" lvl="2" indent="0" algn="just" rtl="0">
              <a:lnSpc>
                <a:spcPct val="100000"/>
              </a:lnSpc>
              <a:spcBef>
                <a:spcPts val="0"/>
              </a:spcBef>
              <a:spcAft>
                <a:spcPts val="0"/>
              </a:spcAft>
              <a:buNone/>
            </a:pPr>
            <a:endParaRPr>
              <a:latin typeface="Times New Roman"/>
              <a:ea typeface="Times New Roman"/>
              <a:cs typeface="Times New Roman"/>
              <a:sym typeface="Times New Roman"/>
            </a:endParaRPr>
          </a:p>
          <a:p>
            <a:pPr marL="0" marR="0" lvl="2"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5. Evaluation:</a:t>
            </a:r>
            <a:endParaRPr/>
          </a:p>
          <a:p>
            <a:pPr marL="0" marR="0" lvl="2" indent="0" algn="just"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Evaluate the models on a separate test set to measure their performance. Metrics to be used are accuracy and loss function.</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 name="Google Shape;154;p26"/>
          <p:cNvSpPr txBox="1">
            <a:spLocks noGrp="1"/>
          </p:cNvSpPr>
          <p:nvPr>
            <p:ph type="sldNum" idx="12"/>
          </p:nvPr>
        </p:nvSpPr>
        <p:spPr>
          <a:xfrm>
            <a:off x="8319496" y="381000"/>
            <a:ext cx="291104"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16</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p:nvPr/>
        </p:nvSpPr>
        <p:spPr>
          <a:xfrm>
            <a:off x="850072" y="381000"/>
            <a:ext cx="7315200" cy="8876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3200"/>
              <a:buFont typeface="Times New Roman"/>
              <a:buNone/>
            </a:pPr>
            <a:r>
              <a:rPr lang="en-US" sz="2400" b="0" i="0" u="none" strike="noStrike" cap="none">
                <a:solidFill>
                  <a:srgbClr val="000000"/>
                </a:solidFill>
                <a:latin typeface="Times New Roman"/>
                <a:ea typeface="Times New Roman"/>
                <a:cs typeface="Times New Roman"/>
                <a:sym typeface="Times New Roman"/>
              </a:rPr>
              <a:t>Architecture / Design ( User Interface) </a:t>
            </a:r>
            <a:endParaRPr sz="2400" b="0" i="0" u="none" strike="noStrike" cap="none">
              <a:solidFill>
                <a:srgbClr val="FF0000"/>
              </a:solidFill>
              <a:latin typeface="Times New Roman"/>
              <a:ea typeface="Times New Roman"/>
              <a:cs typeface="Times New Roman"/>
              <a:sym typeface="Times New Roman"/>
            </a:endParaRPr>
          </a:p>
        </p:txBody>
      </p:sp>
      <p:sp>
        <p:nvSpPr>
          <p:cNvPr id="160" name="Google Shape;160;p25"/>
          <p:cNvSpPr txBox="1">
            <a:spLocks noGrp="1"/>
          </p:cNvSpPr>
          <p:nvPr>
            <p:ph type="sldNum" idx="12"/>
          </p:nvPr>
        </p:nvSpPr>
        <p:spPr>
          <a:xfrm>
            <a:off x="8319496" y="381000"/>
            <a:ext cx="291104"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15</a:t>
            </a:r>
            <a:endParaRPr/>
          </a:p>
        </p:txBody>
      </p:sp>
      <p:sp>
        <p:nvSpPr>
          <p:cNvPr id="161" name="Google Shape;161;p25"/>
          <p:cNvSpPr txBox="1"/>
          <p:nvPr/>
        </p:nvSpPr>
        <p:spPr>
          <a:xfrm>
            <a:off x="1097280" y="1728216"/>
            <a:ext cx="6254496" cy="95410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proposed system follows a simple client-server architecture. </a:t>
            </a:r>
            <a:endParaRPr/>
          </a:p>
          <a:p>
            <a:pPr marL="342900" marR="0" lvl="0" indent="-25400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The backend is implemented using Streamlit, a Python web framework, and it communicates with the frontend using HTTP requests. </a:t>
            </a:r>
            <a:endParaRPr/>
          </a:p>
        </p:txBody>
      </p:sp>
      <p:sp>
        <p:nvSpPr>
          <p:cNvPr id="162" name="Google Shape;162;p25"/>
          <p:cNvSpPr/>
          <p:nvPr/>
        </p:nvSpPr>
        <p:spPr>
          <a:xfrm>
            <a:off x="3697101" y="3142065"/>
            <a:ext cx="1211179" cy="64632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Frontend (View) </a:t>
            </a:r>
            <a:endParaRPr/>
          </a:p>
        </p:txBody>
      </p:sp>
      <p:sp>
        <p:nvSpPr>
          <p:cNvPr id="163" name="Google Shape;163;p25"/>
          <p:cNvSpPr/>
          <p:nvPr/>
        </p:nvSpPr>
        <p:spPr>
          <a:xfrm>
            <a:off x="6205688" y="3172842"/>
            <a:ext cx="1884946" cy="58477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Frontend Process Request</a:t>
            </a:r>
            <a:endParaRPr sz="1600" b="0" i="0" u="none" strike="noStrike" cap="none">
              <a:solidFill>
                <a:schemeClr val="dk1"/>
              </a:solidFill>
              <a:latin typeface="Arial"/>
              <a:ea typeface="Arial"/>
              <a:cs typeface="Arial"/>
              <a:sym typeface="Arial"/>
            </a:endParaRPr>
          </a:p>
        </p:txBody>
      </p:sp>
      <p:sp>
        <p:nvSpPr>
          <p:cNvPr id="164" name="Google Shape;164;p25"/>
          <p:cNvSpPr/>
          <p:nvPr/>
        </p:nvSpPr>
        <p:spPr>
          <a:xfrm>
            <a:off x="1308834" y="3280565"/>
            <a:ext cx="866274" cy="36933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User</a:t>
            </a:r>
            <a:endParaRPr sz="1800" b="0" i="0" u="none" strike="noStrike" cap="none">
              <a:solidFill>
                <a:srgbClr val="000000"/>
              </a:solidFill>
              <a:latin typeface="Times New Roman"/>
              <a:ea typeface="Times New Roman"/>
              <a:cs typeface="Times New Roman"/>
              <a:sym typeface="Times New Roman"/>
            </a:endParaRPr>
          </a:p>
        </p:txBody>
      </p:sp>
      <p:sp>
        <p:nvSpPr>
          <p:cNvPr id="165" name="Google Shape;165;p25"/>
          <p:cNvSpPr/>
          <p:nvPr/>
        </p:nvSpPr>
        <p:spPr>
          <a:xfrm>
            <a:off x="6169592" y="4698239"/>
            <a:ext cx="1957137" cy="36933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Backend Analysis</a:t>
            </a:r>
            <a:endParaRPr sz="1800" b="0" i="0" u="none" strike="noStrike" cap="none">
              <a:solidFill>
                <a:srgbClr val="000000"/>
              </a:solidFill>
              <a:latin typeface="Times New Roman"/>
              <a:ea typeface="Times New Roman"/>
              <a:cs typeface="Times New Roman"/>
              <a:sym typeface="Times New Roman"/>
            </a:endParaRPr>
          </a:p>
        </p:txBody>
      </p:sp>
      <p:sp>
        <p:nvSpPr>
          <p:cNvPr id="166" name="Google Shape;166;p25"/>
          <p:cNvSpPr/>
          <p:nvPr/>
        </p:nvSpPr>
        <p:spPr>
          <a:xfrm>
            <a:off x="3352196" y="4559739"/>
            <a:ext cx="2057397" cy="64632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Backend Sends data to HTML document</a:t>
            </a:r>
            <a:endParaRPr sz="1800" b="0" i="0" u="none" strike="noStrike" cap="none">
              <a:solidFill>
                <a:srgbClr val="000000"/>
              </a:solidFill>
              <a:latin typeface="Times New Roman"/>
              <a:ea typeface="Times New Roman"/>
              <a:cs typeface="Times New Roman"/>
              <a:sym typeface="Times New Roman"/>
            </a:endParaRPr>
          </a:p>
        </p:txBody>
      </p:sp>
      <p:sp>
        <p:nvSpPr>
          <p:cNvPr id="167" name="Google Shape;167;p25"/>
          <p:cNvSpPr/>
          <p:nvPr/>
        </p:nvSpPr>
        <p:spPr>
          <a:xfrm>
            <a:off x="1097280" y="4559739"/>
            <a:ext cx="1289381" cy="646329"/>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Result HTML Page</a:t>
            </a:r>
            <a:endParaRPr sz="1800" b="0" i="0" u="none" strike="noStrike" cap="none">
              <a:solidFill>
                <a:srgbClr val="000000"/>
              </a:solidFill>
              <a:latin typeface="Times New Roman"/>
              <a:ea typeface="Times New Roman"/>
              <a:cs typeface="Times New Roman"/>
              <a:sym typeface="Times New Roman"/>
            </a:endParaRPr>
          </a:p>
        </p:txBody>
      </p:sp>
      <p:cxnSp>
        <p:nvCxnSpPr>
          <p:cNvPr id="168" name="Google Shape;168;p25"/>
          <p:cNvCxnSpPr>
            <a:stCxn id="164" idx="3"/>
            <a:endCxn id="162" idx="1"/>
          </p:cNvCxnSpPr>
          <p:nvPr/>
        </p:nvCxnSpPr>
        <p:spPr>
          <a:xfrm>
            <a:off x="2175108" y="3465230"/>
            <a:ext cx="1521900" cy="0"/>
          </a:xfrm>
          <a:prstGeom prst="straightConnector1">
            <a:avLst/>
          </a:prstGeom>
          <a:noFill/>
          <a:ln w="9525" cap="flat" cmpd="sng">
            <a:solidFill>
              <a:schemeClr val="dk1"/>
            </a:solidFill>
            <a:prstDash val="solid"/>
            <a:round/>
            <a:headEnd type="none" w="sm" len="sm"/>
            <a:tailEnd type="triangle" w="med" len="med"/>
          </a:ln>
        </p:spPr>
      </p:cxnSp>
      <p:cxnSp>
        <p:nvCxnSpPr>
          <p:cNvPr id="169" name="Google Shape;169;p25"/>
          <p:cNvCxnSpPr>
            <a:stCxn id="162" idx="3"/>
            <a:endCxn id="163" idx="1"/>
          </p:cNvCxnSpPr>
          <p:nvPr/>
        </p:nvCxnSpPr>
        <p:spPr>
          <a:xfrm>
            <a:off x="4908280" y="3465230"/>
            <a:ext cx="1297500" cy="0"/>
          </a:xfrm>
          <a:prstGeom prst="straightConnector1">
            <a:avLst/>
          </a:prstGeom>
          <a:noFill/>
          <a:ln w="9525" cap="flat" cmpd="sng">
            <a:solidFill>
              <a:schemeClr val="dk1"/>
            </a:solidFill>
            <a:prstDash val="solid"/>
            <a:round/>
            <a:headEnd type="none" w="sm" len="sm"/>
            <a:tailEnd type="triangle" w="med" len="med"/>
          </a:ln>
        </p:spPr>
      </p:cxnSp>
      <p:sp>
        <p:nvSpPr>
          <p:cNvPr id="170" name="Google Shape;170;p25"/>
          <p:cNvSpPr txBox="1"/>
          <p:nvPr/>
        </p:nvSpPr>
        <p:spPr>
          <a:xfrm>
            <a:off x="2485922" y="2962200"/>
            <a:ext cx="866274" cy="523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Upload Image</a:t>
            </a:r>
            <a:endParaRPr sz="1400" b="0" i="0" u="none" strike="noStrike" cap="none">
              <a:solidFill>
                <a:srgbClr val="000000"/>
              </a:solidFill>
              <a:latin typeface="Times New Roman"/>
              <a:ea typeface="Times New Roman"/>
              <a:cs typeface="Times New Roman"/>
              <a:sym typeface="Times New Roman"/>
            </a:endParaRPr>
          </a:p>
        </p:txBody>
      </p:sp>
      <p:sp>
        <p:nvSpPr>
          <p:cNvPr id="171" name="Google Shape;171;p25"/>
          <p:cNvSpPr txBox="1"/>
          <p:nvPr/>
        </p:nvSpPr>
        <p:spPr>
          <a:xfrm>
            <a:off x="5185004" y="2982388"/>
            <a:ext cx="753979" cy="52321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HTTP Request</a:t>
            </a:r>
            <a:endParaRPr sz="1400" b="0" i="0" u="none" strike="noStrike" cap="none">
              <a:solidFill>
                <a:srgbClr val="000000"/>
              </a:solidFill>
              <a:latin typeface="Times New Roman"/>
              <a:ea typeface="Times New Roman"/>
              <a:cs typeface="Times New Roman"/>
              <a:sym typeface="Times New Roman"/>
            </a:endParaRPr>
          </a:p>
        </p:txBody>
      </p:sp>
      <p:cxnSp>
        <p:nvCxnSpPr>
          <p:cNvPr id="172" name="Google Shape;172;p25"/>
          <p:cNvCxnSpPr/>
          <p:nvPr/>
        </p:nvCxnSpPr>
        <p:spPr>
          <a:xfrm>
            <a:off x="2327508" y="3617630"/>
            <a:ext cx="1521993" cy="0"/>
          </a:xfrm>
          <a:prstGeom prst="straightConnector1">
            <a:avLst/>
          </a:prstGeom>
          <a:noFill/>
          <a:ln w="9525" cap="flat" cmpd="sng">
            <a:solidFill>
              <a:schemeClr val="dk1"/>
            </a:solidFill>
            <a:prstDash val="solid"/>
            <a:round/>
            <a:headEnd type="none" w="sm" len="sm"/>
            <a:tailEnd type="triangle" w="med" len="med"/>
          </a:ln>
        </p:spPr>
      </p:cxnSp>
      <p:cxnSp>
        <p:nvCxnSpPr>
          <p:cNvPr id="173" name="Google Shape;173;p25"/>
          <p:cNvCxnSpPr>
            <a:stCxn id="166" idx="1"/>
            <a:endCxn id="167" idx="3"/>
          </p:cNvCxnSpPr>
          <p:nvPr/>
        </p:nvCxnSpPr>
        <p:spPr>
          <a:xfrm rot="10800000">
            <a:off x="2386796" y="4882904"/>
            <a:ext cx="965400" cy="0"/>
          </a:xfrm>
          <a:prstGeom prst="straightConnector1">
            <a:avLst/>
          </a:prstGeom>
          <a:noFill/>
          <a:ln w="9525" cap="flat" cmpd="sng">
            <a:solidFill>
              <a:schemeClr val="dk1"/>
            </a:solidFill>
            <a:prstDash val="solid"/>
            <a:round/>
            <a:headEnd type="none" w="sm" len="sm"/>
            <a:tailEnd type="triangle" w="med" len="med"/>
          </a:ln>
        </p:spPr>
      </p:cxnSp>
      <p:cxnSp>
        <p:nvCxnSpPr>
          <p:cNvPr id="174" name="Google Shape;174;p25"/>
          <p:cNvCxnSpPr>
            <a:stCxn id="165" idx="1"/>
            <a:endCxn id="166" idx="3"/>
          </p:cNvCxnSpPr>
          <p:nvPr/>
        </p:nvCxnSpPr>
        <p:spPr>
          <a:xfrm rot="10800000">
            <a:off x="5409692" y="4882904"/>
            <a:ext cx="759900" cy="0"/>
          </a:xfrm>
          <a:prstGeom prst="straightConnector1">
            <a:avLst/>
          </a:prstGeom>
          <a:noFill/>
          <a:ln w="9525" cap="flat" cmpd="sng">
            <a:solidFill>
              <a:schemeClr val="dk1"/>
            </a:solidFill>
            <a:prstDash val="solid"/>
            <a:round/>
            <a:headEnd type="none" w="sm" len="sm"/>
            <a:tailEnd type="triangle" w="med" len="med"/>
          </a:ln>
        </p:spPr>
      </p:cxnSp>
      <p:cxnSp>
        <p:nvCxnSpPr>
          <p:cNvPr id="175" name="Google Shape;175;p25"/>
          <p:cNvCxnSpPr>
            <a:stCxn id="163" idx="2"/>
            <a:endCxn id="165" idx="0"/>
          </p:cNvCxnSpPr>
          <p:nvPr/>
        </p:nvCxnSpPr>
        <p:spPr>
          <a:xfrm>
            <a:off x="7148161" y="3757615"/>
            <a:ext cx="0" cy="940500"/>
          </a:xfrm>
          <a:prstGeom prst="straightConnector1">
            <a:avLst/>
          </a:prstGeom>
          <a:noFill/>
          <a:ln w="9525" cap="flat" cmpd="sng">
            <a:solidFill>
              <a:schemeClr val="dk1"/>
            </a:solidFill>
            <a:prstDash val="solid"/>
            <a:round/>
            <a:headEnd type="none" w="sm" len="sm"/>
            <a:tailEnd type="triangle" w="med" len="med"/>
          </a:ln>
        </p:spPr>
      </p:cxnSp>
      <p:sp>
        <p:nvSpPr>
          <p:cNvPr id="176" name="Google Shape;176;p25"/>
          <p:cNvSpPr txBox="1"/>
          <p:nvPr/>
        </p:nvSpPr>
        <p:spPr>
          <a:xfrm>
            <a:off x="2526029" y="4227927"/>
            <a:ext cx="699831" cy="523218"/>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Data/ Packet</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1800"/>
              <a:buNone/>
            </a:pPr>
            <a:r>
              <a:rPr lang="en-US"/>
              <a:t>Implementation</a:t>
            </a:r>
            <a:endParaRPr/>
          </a:p>
        </p:txBody>
      </p:sp>
      <p:sp>
        <p:nvSpPr>
          <p:cNvPr id="182" name="Google Shape;182;p27"/>
          <p:cNvSpPr txBox="1"/>
          <p:nvPr/>
        </p:nvSpPr>
        <p:spPr>
          <a:xfrm>
            <a:off x="1207008" y="1143000"/>
            <a:ext cx="7100316" cy="526297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Input Shape:</a:t>
            </a: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IMG_SIZE is expected to be a tuple representing the height and width dimensions of the input images.</a:t>
            </a:r>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INPUT_SHAPE is defined by concatenating IMG_SIZE with </a:t>
            </a:r>
            <a:r>
              <a:rPr lang="en-US" sz="1400" b="1" i="0" u="none" strike="noStrike" cap="none">
                <a:solidFill>
                  <a:srgbClr val="0D0D0D"/>
                </a:solidFill>
                <a:latin typeface="Times New Roman"/>
                <a:ea typeface="Times New Roman"/>
                <a:cs typeface="Times New Roman"/>
                <a:sym typeface="Times New Roman"/>
              </a:rPr>
              <a:t>(224, 224, 3) </a:t>
            </a:r>
            <a:r>
              <a:rPr lang="en-US" sz="1400" b="0" i="0" u="none" strike="noStrike" cap="none">
                <a:solidFill>
                  <a:srgbClr val="000000"/>
                </a:solidFill>
                <a:latin typeface="Times New Roman"/>
                <a:ea typeface="Times New Roman"/>
                <a:cs typeface="Times New Roman"/>
                <a:sym typeface="Times New Roman"/>
              </a:rPr>
              <a:t>indicating that the images are expected to have a height of 224 pixels, a width of 224 pixels, and 3 channels, representing the Red, Green, and Blue (RGB) color channels.</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Model:</a:t>
            </a: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Training models using transfer learning with VGG16, ResNet50, Xception, MobileNet V2 and InceptionV3.</a:t>
            </a:r>
            <a:endParaRPr/>
          </a:p>
          <a:p>
            <a:pPr marL="285750" marR="0" lvl="0" indent="-19685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Optimization and Compilation:</a:t>
            </a: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The Adam optimizer is used with a learning rate of 0.0001.</a:t>
            </a:r>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The loss function is set to ‘Binary_cross_entropy’, which is appropriate for binary classification tasks with integer labels.</a:t>
            </a:r>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The model is configured to monitor accuracy during training.</a:t>
            </a:r>
            <a:endParaRPr/>
          </a:p>
          <a:p>
            <a:pPr marL="0" marR="0" lvl="0" indent="0" algn="just"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Times New Roman"/>
                <a:ea typeface="Times New Roman"/>
                <a:cs typeface="Times New Roman"/>
                <a:sym typeface="Times New Roman"/>
              </a:rPr>
              <a:t>Hyperparameters:</a:t>
            </a:r>
            <a:endParaRPr/>
          </a:p>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learning_rate: 0.0001</a:t>
            </a:r>
            <a:endParaRPr/>
          </a:p>
          <a:p>
            <a:pPr marL="285750" marR="0" lvl="0" indent="-285750" algn="just"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Times New Roman"/>
                <a:ea typeface="Times New Roman"/>
                <a:cs typeface="Times New Roman"/>
                <a:sym typeface="Times New Roman"/>
              </a:rPr>
              <a:t>num_epochs: 10 or 15 or 20</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3" name="Google Shape;183;p27"/>
          <p:cNvSpPr txBox="1">
            <a:spLocks noGrp="1"/>
          </p:cNvSpPr>
          <p:nvPr>
            <p:ph type="sldNum" idx="12"/>
          </p:nvPr>
        </p:nvSpPr>
        <p:spPr>
          <a:xfrm>
            <a:off x="8319496" y="381000"/>
            <a:ext cx="291104"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17</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d1f23930be_0_0"/>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Clr>
                <a:srgbClr val="000000"/>
              </a:buClr>
              <a:buSzPts val="1400"/>
              <a:buFont typeface="Arial"/>
              <a:buNone/>
            </a:pPr>
            <a:fld id="{00000000-1234-1234-1234-123412341234}" type="slidenum">
              <a:rPr lang="en-US"/>
              <a:t>17</a:t>
            </a:fld>
            <a:endParaRPr/>
          </a:p>
        </p:txBody>
      </p:sp>
      <p:sp>
        <p:nvSpPr>
          <p:cNvPr id="189" name="Google Shape;189;g2d1f23930be_0_0"/>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t>Implementation</a:t>
            </a:r>
            <a:endParaRPr/>
          </a:p>
        </p:txBody>
      </p:sp>
      <p:sp>
        <p:nvSpPr>
          <p:cNvPr id="190" name="Google Shape;190;g2d1f23930be_0_0"/>
          <p:cNvSpPr txBox="1"/>
          <p:nvPr/>
        </p:nvSpPr>
        <p:spPr>
          <a:xfrm>
            <a:off x="634650" y="2063400"/>
            <a:ext cx="7874700" cy="3417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a:solidFill>
                  <a:srgbClr val="0D0D0D"/>
                </a:solidFill>
                <a:latin typeface="Times New Roman"/>
                <a:ea typeface="Times New Roman"/>
                <a:cs typeface="Times New Roman"/>
                <a:sym typeface="Times New Roman"/>
              </a:rPr>
              <a:t>	In our pursuit of improving ASD detection accuracy, we've explored conventional deep learning models such as VGG16, ResNet50, InceptionV3, Xception, and MobileNetV2. However, persistently high losses in both training and validation sets suggest a need for deeper understanding and extraction of facial features crucial for ASD diagnosis. To address this, we propose leveraging advanced models like </a:t>
            </a:r>
            <a:r>
              <a:rPr lang="en-US" b="1">
                <a:solidFill>
                  <a:srgbClr val="0D0D0D"/>
                </a:solidFill>
                <a:latin typeface="Times New Roman"/>
                <a:ea typeface="Times New Roman"/>
                <a:cs typeface="Times New Roman"/>
                <a:sym typeface="Times New Roman"/>
              </a:rPr>
              <a:t>YOLOv8</a:t>
            </a:r>
            <a:r>
              <a:rPr lang="en-US">
                <a:solidFill>
                  <a:srgbClr val="0D0D0D"/>
                </a:solidFill>
                <a:latin typeface="Times New Roman"/>
                <a:ea typeface="Times New Roman"/>
                <a:cs typeface="Times New Roman"/>
                <a:sym typeface="Times New Roman"/>
              </a:rPr>
              <a:t> and </a:t>
            </a:r>
            <a:r>
              <a:rPr lang="en-US" b="1">
                <a:solidFill>
                  <a:srgbClr val="0D0D0D"/>
                </a:solidFill>
                <a:latin typeface="Times New Roman"/>
                <a:ea typeface="Times New Roman"/>
                <a:cs typeface="Times New Roman"/>
                <a:sym typeface="Times New Roman"/>
              </a:rPr>
              <a:t>Detectron</a:t>
            </a:r>
            <a:r>
              <a:rPr lang="en-US">
                <a:solidFill>
                  <a:srgbClr val="0D0D0D"/>
                </a:solidFill>
                <a:latin typeface="Times New Roman"/>
                <a:ea typeface="Times New Roman"/>
                <a:cs typeface="Times New Roman"/>
                <a:sym typeface="Times New Roman"/>
              </a:rPr>
              <a:t>.</a:t>
            </a:r>
            <a:endParaRPr>
              <a:solidFill>
                <a:schemeClr val="dk1"/>
              </a:solidFill>
            </a:endParaRPr>
          </a:p>
          <a:p>
            <a:pPr marL="0" lvl="0" indent="0" algn="just" rtl="0">
              <a:spcBef>
                <a:spcPts val="0"/>
              </a:spcBef>
              <a:spcAft>
                <a:spcPts val="0"/>
              </a:spcAft>
              <a:buNone/>
            </a:pPr>
            <a:endParaRPr>
              <a:solidFill>
                <a:srgbClr val="0D0D0D"/>
              </a:solidFill>
              <a:latin typeface="Times New Roman"/>
              <a:ea typeface="Times New Roman"/>
              <a:cs typeface="Times New Roman"/>
              <a:sym typeface="Times New Roman"/>
            </a:endParaRPr>
          </a:p>
          <a:p>
            <a:pPr marL="0" lvl="0" indent="0" algn="just" rtl="0">
              <a:spcBef>
                <a:spcPts val="0"/>
              </a:spcBef>
              <a:spcAft>
                <a:spcPts val="0"/>
              </a:spcAft>
              <a:buNone/>
            </a:pPr>
            <a:r>
              <a:rPr lang="en-US">
                <a:solidFill>
                  <a:srgbClr val="0D0D0D"/>
                </a:solidFill>
                <a:latin typeface="Times New Roman"/>
                <a:ea typeface="Times New Roman"/>
                <a:cs typeface="Times New Roman"/>
                <a:sym typeface="Times New Roman"/>
              </a:rPr>
              <a:t>Reasons to consider using YOLOv8 and Detectron for ASD detection:</a:t>
            </a:r>
            <a:endParaRPr>
              <a:solidFill>
                <a:schemeClr val="dk1"/>
              </a:solidFill>
            </a:endParaRPr>
          </a:p>
          <a:p>
            <a:pPr marL="285750" lvl="6" indent="-285750" algn="just" rtl="0">
              <a:spcBef>
                <a:spcPts val="0"/>
              </a:spcBef>
              <a:spcAft>
                <a:spcPts val="0"/>
              </a:spcAft>
              <a:buClr>
                <a:schemeClr val="dk1"/>
              </a:buClr>
              <a:buSzPts val="1400"/>
              <a:buChar char="•"/>
            </a:pPr>
            <a:r>
              <a:rPr lang="en-US">
                <a:solidFill>
                  <a:srgbClr val="0D0D0D"/>
                </a:solidFill>
                <a:latin typeface="Times New Roman"/>
                <a:ea typeface="Times New Roman"/>
                <a:cs typeface="Times New Roman"/>
                <a:sym typeface="Times New Roman"/>
              </a:rPr>
              <a:t>Multi-Object Detection </a:t>
            </a:r>
            <a:endParaRPr>
              <a:solidFill>
                <a:schemeClr val="dk1"/>
              </a:solidFill>
            </a:endParaRPr>
          </a:p>
          <a:p>
            <a:pPr marL="285750" lvl="6" indent="-285750" algn="just" rtl="0">
              <a:spcBef>
                <a:spcPts val="0"/>
              </a:spcBef>
              <a:spcAft>
                <a:spcPts val="0"/>
              </a:spcAft>
              <a:buClr>
                <a:schemeClr val="dk1"/>
              </a:buClr>
              <a:buSzPts val="1400"/>
              <a:buChar char="•"/>
            </a:pPr>
            <a:r>
              <a:rPr lang="en-US">
                <a:solidFill>
                  <a:srgbClr val="0D0D0D"/>
                </a:solidFill>
                <a:latin typeface="Times New Roman"/>
                <a:ea typeface="Times New Roman"/>
                <a:cs typeface="Times New Roman"/>
                <a:sym typeface="Times New Roman"/>
              </a:rPr>
              <a:t>Transfer Learning and Fine-Tuning</a:t>
            </a:r>
            <a:endParaRPr>
              <a:solidFill>
                <a:srgbClr val="0D0D0D"/>
              </a:solidFill>
              <a:latin typeface="Times New Roman"/>
              <a:ea typeface="Times New Roman"/>
              <a:cs typeface="Times New Roman"/>
              <a:sym typeface="Times New Roman"/>
            </a:endParaRPr>
          </a:p>
          <a:p>
            <a:pPr marL="285750" lvl="6" indent="-285750" algn="just" rtl="0">
              <a:spcBef>
                <a:spcPts val="0"/>
              </a:spcBef>
              <a:spcAft>
                <a:spcPts val="0"/>
              </a:spcAft>
              <a:buClr>
                <a:schemeClr val="dk1"/>
              </a:buClr>
              <a:buSzPts val="1400"/>
              <a:buChar char="•"/>
            </a:pPr>
            <a:r>
              <a:rPr lang="en-US">
                <a:solidFill>
                  <a:srgbClr val="0D0D0D"/>
                </a:solidFill>
                <a:latin typeface="Times New Roman"/>
                <a:ea typeface="Times New Roman"/>
                <a:cs typeface="Times New Roman"/>
                <a:sym typeface="Times New Roman"/>
              </a:rPr>
              <a:t>Robustness to Environmental Variability</a:t>
            </a:r>
            <a:endParaRPr>
              <a:solidFill>
                <a:schemeClr val="dk1"/>
              </a:solidFill>
            </a:endParaRPr>
          </a:p>
          <a:p>
            <a:pPr marL="285750" lvl="6" indent="-285750" algn="just" rtl="0">
              <a:spcBef>
                <a:spcPts val="0"/>
              </a:spcBef>
              <a:spcAft>
                <a:spcPts val="0"/>
              </a:spcAft>
              <a:buClr>
                <a:schemeClr val="dk1"/>
              </a:buClr>
              <a:buSzPts val="1400"/>
              <a:buChar char="•"/>
            </a:pPr>
            <a:r>
              <a:rPr lang="en-US">
                <a:solidFill>
                  <a:srgbClr val="0D0D0D"/>
                </a:solidFill>
                <a:latin typeface="Times New Roman"/>
                <a:ea typeface="Times New Roman"/>
                <a:cs typeface="Times New Roman"/>
                <a:sym typeface="Times New Roman"/>
              </a:rPr>
              <a:t>Integration with Healthcare Systems</a:t>
            </a:r>
            <a:endParaRPr>
              <a:solidFill>
                <a:schemeClr val="dk1"/>
              </a:solidFill>
            </a:endParaRPr>
          </a:p>
          <a:p>
            <a:pPr marL="285750" lvl="6" indent="-196850" algn="just" rtl="0">
              <a:spcBef>
                <a:spcPts val="0"/>
              </a:spcBef>
              <a:spcAft>
                <a:spcPts val="0"/>
              </a:spcAft>
              <a:buNone/>
            </a:pPr>
            <a:endParaRPr>
              <a:solidFill>
                <a:srgbClr val="0D0D0D"/>
              </a:solidFill>
              <a:latin typeface="Times New Roman"/>
              <a:ea typeface="Times New Roman"/>
              <a:cs typeface="Times New Roman"/>
              <a:sym typeface="Times New Roman"/>
            </a:endParaRPr>
          </a:p>
          <a:p>
            <a:pPr marL="0" lvl="6" indent="0" algn="just" rtl="0">
              <a:spcBef>
                <a:spcPts val="0"/>
              </a:spcBef>
              <a:spcAft>
                <a:spcPts val="0"/>
              </a:spcAft>
              <a:buNone/>
            </a:pPr>
            <a:r>
              <a:rPr lang="en-US">
                <a:solidFill>
                  <a:schemeClr val="dk1"/>
                </a:solidFill>
                <a:latin typeface="Times New Roman"/>
                <a:ea typeface="Times New Roman"/>
                <a:cs typeface="Times New Roman"/>
                <a:sym typeface="Times New Roman"/>
              </a:rPr>
              <a:t>	By integrating these advanced models into our workflow, we anticipate significantly enhanced ASD detection accuracy, paving the way for more effective interventions and personalized treatments in neurodevelopmental disorders.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d1f23930be_0_7"/>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Clr>
                <a:srgbClr val="000000"/>
              </a:buClr>
              <a:buSzPts val="1400"/>
              <a:buFont typeface="Arial"/>
              <a:buNone/>
            </a:pPr>
            <a:fld id="{00000000-1234-1234-1234-123412341234}" type="slidenum">
              <a:rPr lang="en-US"/>
              <a:t>18</a:t>
            </a:fld>
            <a:endParaRPr/>
          </a:p>
        </p:txBody>
      </p:sp>
      <p:sp>
        <p:nvSpPr>
          <p:cNvPr id="196" name="Google Shape;196;g2d1f23930be_0_7"/>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t>Implementation</a:t>
            </a:r>
            <a:endParaRPr/>
          </a:p>
        </p:txBody>
      </p:sp>
      <p:sp>
        <p:nvSpPr>
          <p:cNvPr id="197" name="Google Shape;197;g2d1f23930be_0_7"/>
          <p:cNvSpPr txBox="1"/>
          <p:nvPr/>
        </p:nvSpPr>
        <p:spPr>
          <a:xfrm>
            <a:off x="1206125" y="1525100"/>
            <a:ext cx="2472000" cy="57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Times New Roman"/>
                <a:ea typeface="Times New Roman"/>
                <a:cs typeface="Times New Roman"/>
                <a:sym typeface="Times New Roman"/>
              </a:rPr>
              <a:t>YOLOv8:</a:t>
            </a:r>
            <a:endParaRPr sz="2000" b="1">
              <a:latin typeface="Times New Roman"/>
              <a:ea typeface="Times New Roman"/>
              <a:cs typeface="Times New Roman"/>
              <a:sym typeface="Times New Roman"/>
            </a:endParaRPr>
          </a:p>
        </p:txBody>
      </p:sp>
      <p:sp>
        <p:nvSpPr>
          <p:cNvPr id="198" name="Google Shape;198;g2d1f23930be_0_7"/>
          <p:cNvSpPr txBox="1"/>
          <p:nvPr/>
        </p:nvSpPr>
        <p:spPr>
          <a:xfrm>
            <a:off x="976875" y="2242800"/>
            <a:ext cx="7226700" cy="3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rgbClr val="0D0D0D"/>
                </a:solidFill>
                <a:highlight>
                  <a:srgbClr val="FFFFFF"/>
                </a:highlight>
                <a:latin typeface="Times New Roman"/>
                <a:ea typeface="Times New Roman"/>
                <a:cs typeface="Times New Roman"/>
                <a:sym typeface="Times New Roman"/>
              </a:rPr>
              <a:t>Using YOLOv8 (You Only Look Once version 8) for the detection of Autism Spectrum Disorder (ASD) can offer several benefits:</a:t>
            </a:r>
            <a:endParaRPr sz="1500">
              <a:solidFill>
                <a:srgbClr val="0D0D0D"/>
              </a:solidFill>
              <a:highlight>
                <a:srgbClr val="FFFFFF"/>
              </a:highlight>
              <a:latin typeface="Times New Roman"/>
              <a:ea typeface="Times New Roman"/>
              <a:cs typeface="Times New Roman"/>
              <a:sym typeface="Times New Roman"/>
            </a:endParaRPr>
          </a:p>
          <a:p>
            <a:pPr marL="457200" lvl="0" indent="-323850" algn="l" rtl="0">
              <a:spcBef>
                <a:spcPts val="0"/>
              </a:spcBef>
              <a:spcAft>
                <a:spcPts val="0"/>
              </a:spcAft>
              <a:buClr>
                <a:srgbClr val="0D0D0D"/>
              </a:buClr>
              <a:buSzPts val="1500"/>
              <a:buFont typeface="Times New Roman"/>
              <a:buAutoNum type="arabicPeriod"/>
            </a:pPr>
            <a:r>
              <a:rPr lang="en-US" sz="1500">
                <a:solidFill>
                  <a:srgbClr val="0D0D0D"/>
                </a:solidFill>
                <a:highlight>
                  <a:srgbClr val="FFFFFF"/>
                </a:highlight>
                <a:latin typeface="Times New Roman"/>
                <a:ea typeface="Times New Roman"/>
                <a:cs typeface="Times New Roman"/>
                <a:sym typeface="Times New Roman"/>
              </a:rPr>
              <a:t>Advanced Backbone and neck Architectures</a:t>
            </a:r>
            <a:endParaRPr sz="1500">
              <a:solidFill>
                <a:srgbClr val="0D0D0D"/>
              </a:solidFill>
              <a:highlight>
                <a:srgbClr val="FFFFFF"/>
              </a:highlight>
              <a:latin typeface="Times New Roman"/>
              <a:ea typeface="Times New Roman"/>
              <a:cs typeface="Times New Roman"/>
              <a:sym typeface="Times New Roman"/>
            </a:endParaRPr>
          </a:p>
          <a:p>
            <a:pPr marL="457200" lvl="0" indent="-323850" algn="l" rtl="0">
              <a:spcBef>
                <a:spcPts val="0"/>
              </a:spcBef>
              <a:spcAft>
                <a:spcPts val="0"/>
              </a:spcAft>
              <a:buClr>
                <a:srgbClr val="0D0D0D"/>
              </a:buClr>
              <a:buSzPts val="1500"/>
              <a:buFont typeface="Times New Roman"/>
              <a:buAutoNum type="arabicPeriod"/>
            </a:pPr>
            <a:r>
              <a:rPr lang="en-US" sz="1500">
                <a:solidFill>
                  <a:srgbClr val="0D0D0D"/>
                </a:solidFill>
                <a:highlight>
                  <a:srgbClr val="FFFFFF"/>
                </a:highlight>
                <a:latin typeface="Times New Roman"/>
                <a:ea typeface="Times New Roman"/>
                <a:cs typeface="Times New Roman"/>
                <a:sym typeface="Times New Roman"/>
              </a:rPr>
              <a:t>Anchor free split ultralytics head</a:t>
            </a:r>
            <a:endParaRPr sz="1500">
              <a:solidFill>
                <a:srgbClr val="0D0D0D"/>
              </a:solidFill>
              <a:highlight>
                <a:srgbClr val="FFFFFF"/>
              </a:highlight>
              <a:latin typeface="Times New Roman"/>
              <a:ea typeface="Times New Roman"/>
              <a:cs typeface="Times New Roman"/>
              <a:sym typeface="Times New Roman"/>
            </a:endParaRPr>
          </a:p>
          <a:p>
            <a:pPr marL="457200" lvl="0" indent="-323850" algn="l" rtl="0">
              <a:spcBef>
                <a:spcPts val="0"/>
              </a:spcBef>
              <a:spcAft>
                <a:spcPts val="0"/>
              </a:spcAft>
              <a:buClr>
                <a:srgbClr val="0D0D0D"/>
              </a:buClr>
              <a:buSzPts val="1500"/>
              <a:buFont typeface="Times New Roman"/>
              <a:buAutoNum type="arabicPeriod"/>
            </a:pPr>
            <a:r>
              <a:rPr lang="en-US" sz="1500">
                <a:solidFill>
                  <a:srgbClr val="0D0D0D"/>
                </a:solidFill>
                <a:highlight>
                  <a:srgbClr val="FFFFFF"/>
                </a:highlight>
                <a:latin typeface="Times New Roman"/>
                <a:ea typeface="Times New Roman"/>
                <a:cs typeface="Times New Roman"/>
                <a:sym typeface="Times New Roman"/>
              </a:rPr>
              <a:t>Real-time Detection</a:t>
            </a:r>
            <a:endParaRPr sz="1500">
              <a:solidFill>
                <a:srgbClr val="0D0D0D"/>
              </a:solidFill>
              <a:highlight>
                <a:srgbClr val="FFFFFF"/>
              </a:highlight>
              <a:latin typeface="Times New Roman"/>
              <a:ea typeface="Times New Roman"/>
              <a:cs typeface="Times New Roman"/>
              <a:sym typeface="Times New Roman"/>
            </a:endParaRPr>
          </a:p>
          <a:p>
            <a:pPr marL="457200" lvl="0" indent="-323850" algn="l" rtl="0">
              <a:spcBef>
                <a:spcPts val="0"/>
              </a:spcBef>
              <a:spcAft>
                <a:spcPts val="0"/>
              </a:spcAft>
              <a:buClr>
                <a:srgbClr val="0D0D0D"/>
              </a:buClr>
              <a:buSzPts val="1500"/>
              <a:buFont typeface="Times New Roman"/>
              <a:buAutoNum type="arabicPeriod"/>
            </a:pPr>
            <a:r>
              <a:rPr lang="en-US" sz="1500">
                <a:solidFill>
                  <a:srgbClr val="0D0D0D"/>
                </a:solidFill>
                <a:highlight>
                  <a:srgbClr val="FFFFFF"/>
                </a:highlight>
                <a:latin typeface="Times New Roman"/>
                <a:ea typeface="Times New Roman"/>
                <a:cs typeface="Times New Roman"/>
                <a:sym typeface="Times New Roman"/>
              </a:rPr>
              <a:t>Optimized accuracy speed tradeoff</a:t>
            </a:r>
            <a:endParaRPr sz="1500">
              <a:solidFill>
                <a:srgbClr val="0D0D0D"/>
              </a:solidFill>
              <a:highlight>
                <a:srgbClr val="FFFFFF"/>
              </a:highlight>
              <a:latin typeface="Times New Roman"/>
              <a:ea typeface="Times New Roman"/>
              <a:cs typeface="Times New Roman"/>
              <a:sym typeface="Times New Roman"/>
            </a:endParaRPr>
          </a:p>
          <a:p>
            <a:pPr marL="457200" lvl="0" indent="-323850" algn="l" rtl="0">
              <a:spcBef>
                <a:spcPts val="0"/>
              </a:spcBef>
              <a:spcAft>
                <a:spcPts val="0"/>
              </a:spcAft>
              <a:buClr>
                <a:srgbClr val="0D0D0D"/>
              </a:buClr>
              <a:buSzPts val="1500"/>
              <a:buFont typeface="Times New Roman"/>
              <a:buAutoNum type="arabicPeriod"/>
            </a:pPr>
            <a:r>
              <a:rPr lang="en-US" sz="1500">
                <a:solidFill>
                  <a:srgbClr val="0D0D0D"/>
                </a:solidFill>
                <a:highlight>
                  <a:srgbClr val="FFFFFF"/>
                </a:highlight>
                <a:latin typeface="Times New Roman"/>
                <a:ea typeface="Times New Roman"/>
                <a:cs typeface="Times New Roman"/>
                <a:sym typeface="Times New Roman"/>
              </a:rPr>
              <a:t>Object Localization</a:t>
            </a:r>
            <a:endParaRPr sz="1500">
              <a:solidFill>
                <a:srgbClr val="0D0D0D"/>
              </a:solidFill>
              <a:highlight>
                <a:srgbClr val="FFFFFF"/>
              </a:highlight>
              <a:latin typeface="Times New Roman"/>
              <a:ea typeface="Times New Roman"/>
              <a:cs typeface="Times New Roman"/>
              <a:sym typeface="Times New Roman"/>
            </a:endParaRPr>
          </a:p>
          <a:p>
            <a:pPr marL="457200" lvl="0" indent="-323850" algn="l" rtl="0">
              <a:spcBef>
                <a:spcPts val="0"/>
              </a:spcBef>
              <a:spcAft>
                <a:spcPts val="0"/>
              </a:spcAft>
              <a:buClr>
                <a:srgbClr val="0D0D0D"/>
              </a:buClr>
              <a:buSzPts val="1500"/>
              <a:buFont typeface="Times New Roman"/>
              <a:buAutoNum type="arabicPeriod"/>
            </a:pPr>
            <a:r>
              <a:rPr lang="en-US" sz="1500">
                <a:solidFill>
                  <a:srgbClr val="0D0D0D"/>
                </a:solidFill>
                <a:highlight>
                  <a:srgbClr val="FFFFFF"/>
                </a:highlight>
                <a:latin typeface="Times New Roman"/>
                <a:ea typeface="Times New Roman"/>
                <a:cs typeface="Times New Roman"/>
                <a:sym typeface="Times New Roman"/>
              </a:rPr>
              <a:t>Variety of pre-trained models</a:t>
            </a:r>
            <a:endParaRPr sz="1500">
              <a:solidFill>
                <a:srgbClr val="0D0D0D"/>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500">
              <a:solidFill>
                <a:srgbClr val="0D0D0D"/>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600">
                <a:solidFill>
                  <a:srgbClr val="0D0D0D"/>
                </a:solidFill>
                <a:highlight>
                  <a:srgbClr val="FFFFFF"/>
                </a:highlight>
                <a:latin typeface="Times New Roman"/>
                <a:ea typeface="Times New Roman"/>
                <a:cs typeface="Times New Roman"/>
                <a:sym typeface="Times New Roman"/>
              </a:rPr>
              <a:t>We trained the model for 70 epochs to ensure thorough training.</a:t>
            </a:r>
            <a:endParaRPr sz="1900">
              <a:solidFill>
                <a:srgbClr val="0D0D0D"/>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2d1f23930be_0_28"/>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Clr>
                <a:srgbClr val="000000"/>
              </a:buClr>
              <a:buSzPts val="1400"/>
              <a:buFont typeface="Arial"/>
              <a:buNone/>
            </a:pPr>
            <a:fld id="{00000000-1234-1234-1234-123412341234}" type="slidenum">
              <a:rPr lang="en-US"/>
              <a:t>19</a:t>
            </a:fld>
            <a:endParaRPr/>
          </a:p>
        </p:txBody>
      </p:sp>
      <p:sp>
        <p:nvSpPr>
          <p:cNvPr id="212" name="Google Shape;212;g2d1f23930be_0_28"/>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t>Implementation</a:t>
            </a:r>
            <a:endParaRPr/>
          </a:p>
        </p:txBody>
      </p:sp>
      <p:sp>
        <p:nvSpPr>
          <p:cNvPr id="213" name="Google Shape;213;g2d1f23930be_0_28"/>
          <p:cNvSpPr txBox="1"/>
          <p:nvPr/>
        </p:nvSpPr>
        <p:spPr>
          <a:xfrm>
            <a:off x="1405500" y="1465300"/>
            <a:ext cx="2272800" cy="55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Times New Roman"/>
                <a:ea typeface="Times New Roman"/>
                <a:cs typeface="Times New Roman"/>
                <a:sym typeface="Times New Roman"/>
              </a:rPr>
              <a:t>Detectron2:</a:t>
            </a:r>
            <a:endParaRPr sz="2000" b="1">
              <a:latin typeface="Times New Roman"/>
              <a:ea typeface="Times New Roman"/>
              <a:cs typeface="Times New Roman"/>
              <a:sym typeface="Times New Roman"/>
            </a:endParaRPr>
          </a:p>
        </p:txBody>
      </p:sp>
      <p:sp>
        <p:nvSpPr>
          <p:cNvPr id="214" name="Google Shape;214;g2d1f23930be_0_28"/>
          <p:cNvSpPr txBox="1"/>
          <p:nvPr/>
        </p:nvSpPr>
        <p:spPr>
          <a:xfrm>
            <a:off x="917050" y="2153100"/>
            <a:ext cx="7555800" cy="3429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500">
                <a:solidFill>
                  <a:srgbClr val="1F2328"/>
                </a:solidFill>
                <a:highlight>
                  <a:srgbClr val="FFFFFF"/>
                </a:highlight>
                <a:latin typeface="Times New Roman"/>
                <a:ea typeface="Times New Roman"/>
                <a:cs typeface="Times New Roman"/>
                <a:sym typeface="Times New Roman"/>
              </a:rPr>
              <a:t>Detectron2 is Facebook AI Research's next generation library that provides state-of-the-art detection and segmentation algorithms. It is the successor of Detectron and maskrcnn-benchmark. It supports a number of computer vision research projects and production applications in Facebook. Features include:</a:t>
            </a:r>
            <a:endParaRPr sz="1500">
              <a:solidFill>
                <a:srgbClr val="1F2328"/>
              </a:solidFill>
              <a:highlight>
                <a:srgbClr val="FFFFFF"/>
              </a:highlight>
              <a:latin typeface="Times New Roman"/>
              <a:ea typeface="Times New Roman"/>
              <a:cs typeface="Times New Roman"/>
              <a:sym typeface="Times New Roman"/>
            </a:endParaRPr>
          </a:p>
          <a:p>
            <a:pPr marL="457200" lvl="0" indent="-323850" algn="just" rtl="0">
              <a:spcBef>
                <a:spcPts val="0"/>
              </a:spcBef>
              <a:spcAft>
                <a:spcPts val="0"/>
              </a:spcAft>
              <a:buClr>
                <a:srgbClr val="1F2328"/>
              </a:buClr>
              <a:buSzPts val="1500"/>
              <a:buFont typeface="Times New Roman"/>
              <a:buAutoNum type="arabicPeriod"/>
            </a:pPr>
            <a:r>
              <a:rPr lang="en-US" sz="1500">
                <a:solidFill>
                  <a:srgbClr val="1F2328"/>
                </a:solidFill>
                <a:highlight>
                  <a:srgbClr val="FFFFFF"/>
                </a:highlight>
                <a:latin typeface="Times New Roman"/>
                <a:ea typeface="Times New Roman"/>
                <a:cs typeface="Times New Roman"/>
                <a:sym typeface="Times New Roman"/>
              </a:rPr>
              <a:t>Large Model Zoo</a:t>
            </a:r>
            <a:endParaRPr sz="1500">
              <a:solidFill>
                <a:srgbClr val="1F2328"/>
              </a:solidFill>
              <a:highlight>
                <a:srgbClr val="FFFFFF"/>
              </a:highlight>
              <a:latin typeface="Times New Roman"/>
              <a:ea typeface="Times New Roman"/>
              <a:cs typeface="Times New Roman"/>
              <a:sym typeface="Times New Roman"/>
            </a:endParaRPr>
          </a:p>
          <a:p>
            <a:pPr marL="457200" lvl="0" indent="-323850" algn="just" rtl="0">
              <a:spcBef>
                <a:spcPts val="0"/>
              </a:spcBef>
              <a:spcAft>
                <a:spcPts val="0"/>
              </a:spcAft>
              <a:buClr>
                <a:srgbClr val="1F2328"/>
              </a:buClr>
              <a:buSzPts val="1500"/>
              <a:buFont typeface="Times New Roman"/>
              <a:buAutoNum type="arabicPeriod"/>
            </a:pPr>
            <a:r>
              <a:rPr lang="en-US" sz="1500">
                <a:solidFill>
                  <a:srgbClr val="1F2328"/>
                </a:solidFill>
                <a:highlight>
                  <a:srgbClr val="FFFFFF"/>
                </a:highlight>
                <a:latin typeface="Times New Roman"/>
                <a:ea typeface="Times New Roman"/>
                <a:cs typeface="Times New Roman"/>
                <a:sym typeface="Times New Roman"/>
              </a:rPr>
              <a:t>Integration with pytorch</a:t>
            </a:r>
            <a:endParaRPr sz="1500">
              <a:solidFill>
                <a:srgbClr val="1F2328"/>
              </a:solidFill>
              <a:highlight>
                <a:srgbClr val="FFFFFF"/>
              </a:highlight>
              <a:latin typeface="Times New Roman"/>
              <a:ea typeface="Times New Roman"/>
              <a:cs typeface="Times New Roman"/>
              <a:sym typeface="Times New Roman"/>
            </a:endParaRPr>
          </a:p>
          <a:p>
            <a:pPr marL="457200" lvl="0" indent="-323850" algn="just" rtl="0">
              <a:spcBef>
                <a:spcPts val="0"/>
              </a:spcBef>
              <a:spcAft>
                <a:spcPts val="0"/>
              </a:spcAft>
              <a:buClr>
                <a:srgbClr val="1F2328"/>
              </a:buClr>
              <a:buSzPts val="1500"/>
              <a:buFont typeface="Times New Roman"/>
              <a:buAutoNum type="arabicPeriod"/>
            </a:pPr>
            <a:r>
              <a:rPr lang="en-US" sz="1500">
                <a:solidFill>
                  <a:srgbClr val="1F2328"/>
                </a:solidFill>
                <a:highlight>
                  <a:srgbClr val="FFFFFF"/>
                </a:highlight>
                <a:latin typeface="Times New Roman"/>
                <a:ea typeface="Times New Roman"/>
                <a:cs typeface="Times New Roman"/>
                <a:sym typeface="Times New Roman"/>
              </a:rPr>
              <a:t>Efficient training</a:t>
            </a:r>
            <a:endParaRPr sz="1500">
              <a:solidFill>
                <a:srgbClr val="1F2328"/>
              </a:solidFill>
              <a:highlight>
                <a:srgbClr val="FFFFFF"/>
              </a:highlight>
              <a:latin typeface="Times New Roman"/>
              <a:ea typeface="Times New Roman"/>
              <a:cs typeface="Times New Roman"/>
              <a:sym typeface="Times New Roman"/>
            </a:endParaRPr>
          </a:p>
          <a:p>
            <a:pPr marL="457200" lvl="0" indent="-323850" algn="just" rtl="0">
              <a:spcBef>
                <a:spcPts val="0"/>
              </a:spcBef>
              <a:spcAft>
                <a:spcPts val="0"/>
              </a:spcAft>
              <a:buClr>
                <a:srgbClr val="1F2328"/>
              </a:buClr>
              <a:buSzPts val="1500"/>
              <a:buFont typeface="Times New Roman"/>
              <a:buAutoNum type="arabicPeriod"/>
            </a:pPr>
            <a:r>
              <a:rPr lang="en-US" sz="1500">
                <a:solidFill>
                  <a:srgbClr val="1F2328"/>
                </a:solidFill>
                <a:highlight>
                  <a:srgbClr val="FFFFFF"/>
                </a:highlight>
                <a:latin typeface="Times New Roman"/>
                <a:ea typeface="Times New Roman"/>
                <a:cs typeface="Times New Roman"/>
                <a:sym typeface="Times New Roman"/>
              </a:rPr>
              <a:t>Includes implementation of many object detection algorithms.</a:t>
            </a:r>
            <a:endParaRPr sz="1500">
              <a:solidFill>
                <a:srgbClr val="1F2328"/>
              </a:solidFill>
              <a:highlight>
                <a:srgbClr val="FFFFFF"/>
              </a:highlight>
              <a:latin typeface="Times New Roman"/>
              <a:ea typeface="Times New Roman"/>
              <a:cs typeface="Times New Roman"/>
              <a:sym typeface="Times New Roman"/>
            </a:endParaRPr>
          </a:p>
          <a:p>
            <a:pPr marL="0" lvl="0" indent="0" algn="just" rtl="0">
              <a:spcBef>
                <a:spcPts val="0"/>
              </a:spcBef>
              <a:spcAft>
                <a:spcPts val="0"/>
              </a:spcAft>
              <a:buNone/>
            </a:pPr>
            <a:endParaRPr sz="1500">
              <a:solidFill>
                <a:srgbClr val="1F2328"/>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600">
                <a:solidFill>
                  <a:srgbClr val="0D0D0D"/>
                </a:solidFill>
                <a:highlight>
                  <a:srgbClr val="FFFFFF"/>
                </a:highlight>
                <a:latin typeface="Times New Roman"/>
                <a:ea typeface="Times New Roman"/>
                <a:cs typeface="Times New Roman"/>
                <a:sym typeface="Times New Roman"/>
              </a:rPr>
              <a:t>We trained the model for 1000 iterations to ensure thorough training.</a:t>
            </a:r>
            <a:endParaRPr sz="1900">
              <a:solidFill>
                <a:srgbClr val="0D0D0D"/>
              </a:solidFill>
              <a:highlight>
                <a:srgbClr val="FFFFFF"/>
              </a:highlight>
              <a:latin typeface="Times New Roman"/>
              <a:ea typeface="Times New Roman"/>
              <a:cs typeface="Times New Roman"/>
              <a:sym typeface="Times New Roman"/>
            </a:endParaRPr>
          </a:p>
          <a:p>
            <a:pPr marL="0" lvl="0" indent="0" algn="just" rtl="0">
              <a:spcBef>
                <a:spcPts val="0"/>
              </a:spcBef>
              <a:spcAft>
                <a:spcPts val="0"/>
              </a:spcAft>
              <a:buNone/>
            </a:pPr>
            <a:endParaRPr sz="1500">
              <a:solidFill>
                <a:srgbClr val="1F2328"/>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2"/>
          <p:cNvSpPr txBox="1">
            <a:spLocks noGrp="1"/>
          </p:cNvSpPr>
          <p:nvPr>
            <p:ph type="sldNum" idx="12"/>
          </p:nvPr>
        </p:nvSpPr>
        <p:spPr>
          <a:xfrm>
            <a:off x="8407576" y="381000"/>
            <a:ext cx="203024"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2</a:t>
            </a:fld>
            <a:endParaRPr/>
          </a:p>
        </p:txBody>
      </p:sp>
      <p:sp>
        <p:nvSpPr>
          <p:cNvPr id="58" name="Google Shape;58;p2"/>
          <p:cNvSpPr txBox="1">
            <a:spLocks noGrp="1"/>
          </p:cNvSpPr>
          <p:nvPr>
            <p:ph type="title"/>
          </p:nvPr>
        </p:nvSpPr>
        <p:spPr>
          <a:xfrm>
            <a:off x="609600" y="1371600"/>
            <a:ext cx="7772400" cy="6858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0000"/>
                </a:solidFill>
                <a:latin typeface="Times New Roman"/>
                <a:ea typeface="Times New Roman"/>
                <a:cs typeface="Times New Roman"/>
                <a:sym typeface="Times New Roman"/>
              </a:rPr>
              <a:t>Problem Definition</a:t>
            </a:r>
            <a:endParaRPr sz="3200" b="0" i="0" u="none" strike="noStrike" cap="none">
              <a:solidFill>
                <a:srgbClr val="000000"/>
              </a:solidFill>
              <a:latin typeface="Times New Roman"/>
              <a:ea typeface="Times New Roman"/>
              <a:cs typeface="Times New Roman"/>
              <a:sym typeface="Times New Roman"/>
            </a:endParaRPr>
          </a:p>
        </p:txBody>
      </p:sp>
      <p:sp>
        <p:nvSpPr>
          <p:cNvPr id="59" name="Google Shape;59;p2"/>
          <p:cNvSpPr/>
          <p:nvPr/>
        </p:nvSpPr>
        <p:spPr>
          <a:xfrm>
            <a:off x="1295400" y="304800"/>
            <a:ext cx="6858000" cy="457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60" name="Google Shape;60;p2"/>
          <p:cNvSpPr txBox="1"/>
          <p:nvPr/>
        </p:nvSpPr>
        <p:spPr>
          <a:xfrm>
            <a:off x="930750" y="2241425"/>
            <a:ext cx="7282500" cy="301618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n-US" sz="1600" b="0" i="0" u="none" strike="noStrike" cap="none">
                <a:solidFill>
                  <a:srgbClr val="000000"/>
                </a:solidFill>
                <a:latin typeface="Times New Roman"/>
                <a:ea typeface="Times New Roman"/>
                <a:cs typeface="Times New Roman"/>
                <a:sym typeface="Times New Roman"/>
              </a:rPr>
              <a:t>The detection of Autism Spectrum Disorder (ASD) poses a multifaceted challenge characterized by late diagnoses, the diverse and subjective nature of symptoms, limited access to specialized assessments, cultural and linguistic variability, and the absence of clear biomarkers. These issues contribute to delays in crucial interventions, hinder the establishment of standardized diagnostic criteria, and lead to disparities in diagnostic accuracy. Addressing these challenges necessitates a holistic and multidisciplinary approach, integrating technological advancements like artificial intelligence with a deep understanding of the behavioral, social, and cultural dimensions of ASD to develop accessible, objective, and universally applicable tools for early detection.</a:t>
            </a:r>
            <a:endParaRPr sz="1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a:spLocks noGrp="1"/>
          </p:cNvSpPr>
          <p:nvPr>
            <p:ph type="title"/>
          </p:nvPr>
        </p:nvSpPr>
        <p:spPr>
          <a:xfrm>
            <a:off x="457200" y="92074"/>
            <a:ext cx="8229600" cy="150812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1800"/>
              <a:buNone/>
            </a:pPr>
            <a:r>
              <a:rPr lang="en-US">
                <a:latin typeface="Times New Roman"/>
                <a:ea typeface="Times New Roman"/>
                <a:cs typeface="Times New Roman"/>
                <a:sym typeface="Times New Roman"/>
              </a:rPr>
              <a:t>Result</a:t>
            </a:r>
            <a:endParaRPr/>
          </a:p>
        </p:txBody>
      </p:sp>
      <p:sp>
        <p:nvSpPr>
          <p:cNvPr id="220" name="Google Shape;220;p29"/>
          <p:cNvSpPr txBox="1"/>
          <p:nvPr/>
        </p:nvSpPr>
        <p:spPr>
          <a:xfrm>
            <a:off x="2006848" y="2062478"/>
            <a:ext cx="1673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ResNet 50</a:t>
            </a:r>
            <a:endParaRPr/>
          </a:p>
        </p:txBody>
      </p:sp>
      <p:pic>
        <p:nvPicPr>
          <p:cNvPr id="221" name="Google Shape;221;p29"/>
          <p:cNvPicPr preferRelativeResize="0"/>
          <p:nvPr/>
        </p:nvPicPr>
        <p:blipFill rotWithShape="1">
          <a:blip r:embed="rId3">
            <a:alphaModFix/>
          </a:blip>
          <a:srcRect/>
          <a:stretch/>
        </p:blipFill>
        <p:spPr>
          <a:xfrm>
            <a:off x="1735351" y="2370252"/>
            <a:ext cx="3009901" cy="3086734"/>
          </a:xfrm>
          <a:prstGeom prst="rect">
            <a:avLst/>
          </a:prstGeom>
          <a:noFill/>
          <a:ln>
            <a:noFill/>
          </a:ln>
        </p:spPr>
      </p:pic>
      <p:sp>
        <p:nvSpPr>
          <p:cNvPr id="222" name="Google Shape;222;p29"/>
          <p:cNvSpPr txBox="1"/>
          <p:nvPr/>
        </p:nvSpPr>
        <p:spPr>
          <a:xfrm>
            <a:off x="5104084" y="2001002"/>
            <a:ext cx="1673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VGG16</a:t>
            </a:r>
            <a:endParaRPr sz="1400" b="0" i="0" u="none" strike="noStrike" cap="none">
              <a:solidFill>
                <a:srgbClr val="000000"/>
              </a:solidFill>
              <a:latin typeface="Times New Roman"/>
              <a:ea typeface="Times New Roman"/>
              <a:cs typeface="Times New Roman"/>
              <a:sym typeface="Times New Roman"/>
            </a:endParaRPr>
          </a:p>
        </p:txBody>
      </p:sp>
      <p:pic>
        <p:nvPicPr>
          <p:cNvPr id="223" name="Google Shape;223;p29"/>
          <p:cNvPicPr preferRelativeResize="0"/>
          <p:nvPr/>
        </p:nvPicPr>
        <p:blipFill rotWithShape="1">
          <a:blip r:embed="rId4">
            <a:alphaModFix/>
          </a:blip>
          <a:srcRect/>
          <a:stretch/>
        </p:blipFill>
        <p:spPr>
          <a:xfrm>
            <a:off x="4824984" y="2248978"/>
            <a:ext cx="3246120" cy="3329305"/>
          </a:xfrm>
          <a:prstGeom prst="rect">
            <a:avLst/>
          </a:prstGeom>
          <a:noFill/>
          <a:ln>
            <a:noFill/>
          </a:ln>
        </p:spPr>
      </p:pic>
      <p:sp>
        <p:nvSpPr>
          <p:cNvPr id="224" name="Google Shape;224;p29"/>
          <p:cNvSpPr txBox="1">
            <a:spLocks noGrp="1"/>
          </p:cNvSpPr>
          <p:nvPr>
            <p:ph type="sldNum" idx="12"/>
          </p:nvPr>
        </p:nvSpPr>
        <p:spPr>
          <a:xfrm>
            <a:off x="8319496" y="381000"/>
            <a:ext cx="291104"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19</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457200" y="82930"/>
            <a:ext cx="8229600" cy="150812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1800"/>
              <a:buNone/>
            </a:pPr>
            <a:r>
              <a:rPr lang="en-US">
                <a:latin typeface="Times New Roman"/>
                <a:ea typeface="Times New Roman"/>
                <a:cs typeface="Times New Roman"/>
                <a:sym typeface="Times New Roman"/>
              </a:rPr>
              <a:t>Result</a:t>
            </a:r>
            <a:endParaRPr/>
          </a:p>
        </p:txBody>
      </p:sp>
      <p:sp>
        <p:nvSpPr>
          <p:cNvPr id="230" name="Google Shape;230;p30"/>
          <p:cNvSpPr txBox="1"/>
          <p:nvPr/>
        </p:nvSpPr>
        <p:spPr>
          <a:xfrm>
            <a:off x="1088136" y="1700784"/>
            <a:ext cx="160934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Xception</a:t>
            </a:r>
            <a:endParaRPr sz="1400" b="0" i="0" u="none" strike="noStrike" cap="none">
              <a:solidFill>
                <a:srgbClr val="000000"/>
              </a:solidFill>
              <a:latin typeface="Times New Roman"/>
              <a:ea typeface="Times New Roman"/>
              <a:cs typeface="Times New Roman"/>
              <a:sym typeface="Times New Roman"/>
            </a:endParaRPr>
          </a:p>
        </p:txBody>
      </p:sp>
      <p:pic>
        <p:nvPicPr>
          <p:cNvPr id="231" name="Google Shape;231;p30"/>
          <p:cNvPicPr preferRelativeResize="0"/>
          <p:nvPr/>
        </p:nvPicPr>
        <p:blipFill rotWithShape="1">
          <a:blip r:embed="rId3">
            <a:alphaModFix/>
          </a:blip>
          <a:srcRect/>
          <a:stretch/>
        </p:blipFill>
        <p:spPr>
          <a:xfrm>
            <a:off x="3394075" y="1431720"/>
            <a:ext cx="2622305" cy="2689105"/>
          </a:xfrm>
          <a:prstGeom prst="rect">
            <a:avLst/>
          </a:prstGeom>
          <a:noFill/>
          <a:ln>
            <a:noFill/>
          </a:ln>
        </p:spPr>
      </p:pic>
      <p:pic>
        <p:nvPicPr>
          <p:cNvPr id="232" name="Google Shape;232;p30"/>
          <p:cNvPicPr preferRelativeResize="0"/>
          <p:nvPr/>
        </p:nvPicPr>
        <p:blipFill rotWithShape="1">
          <a:blip r:embed="rId4">
            <a:alphaModFix/>
          </a:blip>
          <a:srcRect/>
          <a:stretch/>
        </p:blipFill>
        <p:spPr>
          <a:xfrm>
            <a:off x="2221992" y="4339202"/>
            <a:ext cx="5248910" cy="1806575"/>
          </a:xfrm>
          <a:prstGeom prst="rect">
            <a:avLst/>
          </a:prstGeom>
          <a:noFill/>
          <a:ln>
            <a:noFill/>
          </a:ln>
        </p:spPr>
      </p:pic>
      <p:sp>
        <p:nvSpPr>
          <p:cNvPr id="233" name="Google Shape;233;p30"/>
          <p:cNvSpPr txBox="1">
            <a:spLocks noGrp="1"/>
          </p:cNvSpPr>
          <p:nvPr>
            <p:ph type="sldNum" idx="12"/>
          </p:nvPr>
        </p:nvSpPr>
        <p:spPr>
          <a:xfrm>
            <a:off x="8319496" y="381000"/>
            <a:ext cx="291104"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20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title"/>
          </p:nvPr>
        </p:nvSpPr>
        <p:spPr>
          <a:xfrm>
            <a:off x="548640" y="0"/>
            <a:ext cx="8229600" cy="150812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1800"/>
              <a:buNone/>
            </a:pPr>
            <a:r>
              <a:rPr lang="en-US">
                <a:latin typeface="Times New Roman"/>
                <a:ea typeface="Times New Roman"/>
                <a:cs typeface="Times New Roman"/>
                <a:sym typeface="Times New Roman"/>
              </a:rPr>
              <a:t>Result</a:t>
            </a:r>
            <a:endParaRPr/>
          </a:p>
        </p:txBody>
      </p:sp>
      <p:graphicFrame>
        <p:nvGraphicFramePr>
          <p:cNvPr id="239" name="Google Shape;239;p28"/>
          <p:cNvGraphicFramePr/>
          <p:nvPr/>
        </p:nvGraphicFramePr>
        <p:xfrm>
          <a:off x="1804416" y="2079528"/>
          <a:ext cx="5757700" cy="2241234"/>
        </p:xfrm>
        <a:graphic>
          <a:graphicData uri="http://schemas.openxmlformats.org/drawingml/2006/table">
            <a:tbl>
              <a:tblPr firstRow="1" firstCol="1" bandRow="1">
                <a:noFill/>
                <a:tableStyleId>{B45D63FE-539D-4340-A0C0-3383A9320C89}</a:tableStyleId>
              </a:tblPr>
              <a:tblGrid>
                <a:gridCol w="1151400">
                  <a:extLst>
                    <a:ext uri="{9D8B030D-6E8A-4147-A177-3AD203B41FA5}">
                      <a16:colId xmlns:a16="http://schemas.microsoft.com/office/drawing/2014/main" val="20000"/>
                    </a:ext>
                  </a:extLst>
                </a:gridCol>
                <a:gridCol w="1151400">
                  <a:extLst>
                    <a:ext uri="{9D8B030D-6E8A-4147-A177-3AD203B41FA5}">
                      <a16:colId xmlns:a16="http://schemas.microsoft.com/office/drawing/2014/main" val="20001"/>
                    </a:ext>
                  </a:extLst>
                </a:gridCol>
                <a:gridCol w="1151400">
                  <a:extLst>
                    <a:ext uri="{9D8B030D-6E8A-4147-A177-3AD203B41FA5}">
                      <a16:colId xmlns:a16="http://schemas.microsoft.com/office/drawing/2014/main" val="20002"/>
                    </a:ext>
                  </a:extLst>
                </a:gridCol>
                <a:gridCol w="1151400">
                  <a:extLst>
                    <a:ext uri="{9D8B030D-6E8A-4147-A177-3AD203B41FA5}">
                      <a16:colId xmlns:a16="http://schemas.microsoft.com/office/drawing/2014/main" val="20003"/>
                    </a:ext>
                  </a:extLst>
                </a:gridCol>
                <a:gridCol w="1152100">
                  <a:extLst>
                    <a:ext uri="{9D8B030D-6E8A-4147-A177-3AD203B41FA5}">
                      <a16:colId xmlns:a16="http://schemas.microsoft.com/office/drawing/2014/main" val="20004"/>
                    </a:ext>
                  </a:extLst>
                </a:gridCol>
              </a:tblGrid>
              <a:tr h="203200">
                <a:tc>
                  <a:txBody>
                    <a:bodyPr/>
                    <a:lstStyle/>
                    <a:p>
                      <a:pPr marL="0" marR="0" lvl="0" indent="0" algn="ctr" rtl="0">
                        <a:lnSpc>
                          <a:spcPct val="107000"/>
                        </a:lnSpc>
                        <a:spcBef>
                          <a:spcPts val="0"/>
                        </a:spcBef>
                        <a:spcAft>
                          <a:spcPts val="0"/>
                        </a:spcAft>
                        <a:buNone/>
                      </a:pPr>
                      <a:r>
                        <a:rPr lang="en-US" sz="1600" u="none" strike="noStrike" cap="none"/>
                        <a:t>Model</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Loss </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Accuracy</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Val Loss</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Val Accuracy</a:t>
                      </a:r>
                      <a:endParaRPr sz="14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203200">
                <a:tc>
                  <a:txBody>
                    <a:bodyPr/>
                    <a:lstStyle/>
                    <a:p>
                      <a:pPr marL="0" marR="0" lvl="0" indent="0" algn="ctr" rtl="0">
                        <a:lnSpc>
                          <a:spcPct val="107000"/>
                        </a:lnSpc>
                        <a:spcBef>
                          <a:spcPts val="0"/>
                        </a:spcBef>
                        <a:spcAft>
                          <a:spcPts val="0"/>
                        </a:spcAft>
                        <a:buNone/>
                      </a:pPr>
                      <a:r>
                        <a:rPr lang="en-US" sz="1600" u="none" strike="noStrike" cap="none"/>
                        <a:t>Inception V3</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0.1927</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0.9282</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0.3572</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0.9</a:t>
                      </a:r>
                      <a:endParaRPr sz="14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203200">
                <a:tc>
                  <a:txBody>
                    <a:bodyPr/>
                    <a:lstStyle/>
                    <a:p>
                      <a:pPr marL="0" marR="0" lvl="0" indent="0" algn="ctr" rtl="0">
                        <a:lnSpc>
                          <a:spcPct val="107000"/>
                        </a:lnSpc>
                        <a:spcBef>
                          <a:spcPts val="0"/>
                        </a:spcBef>
                        <a:spcAft>
                          <a:spcPts val="0"/>
                        </a:spcAft>
                        <a:buNone/>
                      </a:pPr>
                      <a:r>
                        <a:rPr lang="en-US" sz="1600" u="none" strike="noStrike" cap="none"/>
                        <a:t>MobileNet V2</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0.1</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0.94</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0.4</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0.5</a:t>
                      </a:r>
                      <a:endParaRPr sz="14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203200">
                <a:tc>
                  <a:txBody>
                    <a:bodyPr/>
                    <a:lstStyle/>
                    <a:p>
                      <a:pPr marL="0" marR="0" lvl="0" indent="0" algn="ctr" rtl="0">
                        <a:lnSpc>
                          <a:spcPct val="107000"/>
                        </a:lnSpc>
                        <a:spcBef>
                          <a:spcPts val="0"/>
                        </a:spcBef>
                        <a:spcAft>
                          <a:spcPts val="0"/>
                        </a:spcAft>
                        <a:buNone/>
                      </a:pPr>
                      <a:r>
                        <a:rPr lang="en-US" sz="1600" u="none" strike="noStrike" cap="none"/>
                        <a:t>ResNet 50</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0.16</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0.93</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0.77</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0.7</a:t>
                      </a:r>
                      <a:endParaRPr sz="14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203200">
                <a:tc>
                  <a:txBody>
                    <a:bodyPr/>
                    <a:lstStyle/>
                    <a:p>
                      <a:pPr marL="0" marR="0" lvl="0" indent="0" algn="ctr" rtl="0">
                        <a:lnSpc>
                          <a:spcPct val="107000"/>
                        </a:lnSpc>
                        <a:spcBef>
                          <a:spcPts val="0"/>
                        </a:spcBef>
                        <a:spcAft>
                          <a:spcPts val="0"/>
                        </a:spcAft>
                        <a:buNone/>
                      </a:pPr>
                      <a:r>
                        <a:rPr lang="en-US" sz="1600" u="none" strike="noStrike" cap="none"/>
                        <a:t>Vgg 16</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0.12</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0.94</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0.3</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0.92</a:t>
                      </a:r>
                      <a:endParaRPr sz="14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r h="203200">
                <a:tc>
                  <a:txBody>
                    <a:bodyPr/>
                    <a:lstStyle/>
                    <a:p>
                      <a:pPr marL="0" marR="0" lvl="0" indent="0" algn="ctr" rtl="0">
                        <a:lnSpc>
                          <a:spcPct val="107000"/>
                        </a:lnSpc>
                        <a:spcBef>
                          <a:spcPts val="0"/>
                        </a:spcBef>
                        <a:spcAft>
                          <a:spcPts val="0"/>
                        </a:spcAft>
                        <a:buNone/>
                      </a:pPr>
                      <a:r>
                        <a:rPr lang="en-US" sz="1600" u="none" strike="noStrike" cap="none"/>
                        <a:t>Xception</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0.09</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0.95</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0.29</a:t>
                      </a:r>
                      <a:endParaRPr sz="14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7000"/>
                        </a:lnSpc>
                        <a:spcBef>
                          <a:spcPts val="0"/>
                        </a:spcBef>
                        <a:spcAft>
                          <a:spcPts val="0"/>
                        </a:spcAft>
                        <a:buNone/>
                      </a:pPr>
                      <a:r>
                        <a:rPr lang="en-US" sz="1600" u="none" strike="noStrike" cap="none"/>
                        <a:t>0.9</a:t>
                      </a:r>
                      <a:endParaRPr sz="14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bl>
          </a:graphicData>
        </a:graphic>
      </p:graphicFrame>
      <p:sp>
        <p:nvSpPr>
          <p:cNvPr id="240" name="Google Shape;240;p28"/>
          <p:cNvSpPr txBox="1">
            <a:spLocks noGrp="1"/>
          </p:cNvSpPr>
          <p:nvPr>
            <p:ph type="sldNum" idx="12"/>
          </p:nvPr>
        </p:nvSpPr>
        <p:spPr>
          <a:xfrm>
            <a:off x="8319496" y="381000"/>
            <a:ext cx="291104"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18</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d1f23930be_0_37"/>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Clr>
                <a:srgbClr val="000000"/>
              </a:buClr>
              <a:buSzPts val="1400"/>
              <a:buFont typeface="Arial"/>
              <a:buNone/>
            </a:pPr>
            <a:fld id="{00000000-1234-1234-1234-123412341234}" type="slidenum">
              <a:rPr lang="en-US"/>
              <a:t>23</a:t>
            </a:fld>
            <a:endParaRPr/>
          </a:p>
        </p:txBody>
      </p:sp>
      <p:sp>
        <p:nvSpPr>
          <p:cNvPr id="246" name="Google Shape;246;g2d1f23930be_0_37"/>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sz="2600" b="1">
                <a:latin typeface="Times New Roman"/>
                <a:ea typeface="Times New Roman"/>
                <a:cs typeface="Times New Roman"/>
                <a:sym typeface="Times New Roman"/>
              </a:rPr>
              <a:t>Result- Detectron2</a:t>
            </a:r>
            <a:endParaRPr sz="2600" b="1">
              <a:latin typeface="Times New Roman"/>
              <a:ea typeface="Times New Roman"/>
              <a:cs typeface="Times New Roman"/>
              <a:sym typeface="Times New Roman"/>
            </a:endParaRPr>
          </a:p>
        </p:txBody>
      </p:sp>
      <p:pic>
        <p:nvPicPr>
          <p:cNvPr id="247" name="Google Shape;247;g2d1f23930be_0_37"/>
          <p:cNvPicPr preferRelativeResize="0"/>
          <p:nvPr/>
        </p:nvPicPr>
        <p:blipFill>
          <a:blip r:embed="rId3">
            <a:alphaModFix/>
          </a:blip>
          <a:stretch>
            <a:fillRect/>
          </a:stretch>
        </p:blipFill>
        <p:spPr>
          <a:xfrm>
            <a:off x="919950" y="1957474"/>
            <a:ext cx="3381375" cy="2800350"/>
          </a:xfrm>
          <a:prstGeom prst="rect">
            <a:avLst/>
          </a:prstGeom>
          <a:noFill/>
          <a:ln>
            <a:noFill/>
          </a:ln>
        </p:spPr>
      </p:pic>
      <p:pic>
        <p:nvPicPr>
          <p:cNvPr id="248" name="Google Shape;248;g2d1f23930be_0_37"/>
          <p:cNvPicPr preferRelativeResize="0"/>
          <p:nvPr/>
        </p:nvPicPr>
        <p:blipFill>
          <a:blip r:embed="rId4">
            <a:alphaModFix/>
          </a:blip>
          <a:stretch>
            <a:fillRect/>
          </a:stretch>
        </p:blipFill>
        <p:spPr>
          <a:xfrm>
            <a:off x="5096975" y="1909849"/>
            <a:ext cx="3400425" cy="289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d1f23930be_0_131"/>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None/>
            </a:pPr>
            <a:fld id="{00000000-1234-1234-1234-123412341234}" type="slidenum">
              <a:rPr lang="en-US"/>
              <a:t>24</a:t>
            </a:fld>
            <a:endParaRPr/>
          </a:p>
        </p:txBody>
      </p:sp>
      <p:sp>
        <p:nvSpPr>
          <p:cNvPr id="254" name="Google Shape;254;g2d1f23930be_0_131"/>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sz="2600" b="1">
                <a:latin typeface="Times New Roman"/>
                <a:ea typeface="Times New Roman"/>
                <a:cs typeface="Times New Roman"/>
                <a:sym typeface="Times New Roman"/>
              </a:rPr>
              <a:t>Result- Detectron2</a:t>
            </a:r>
            <a:endParaRPr sz="2600" b="1">
              <a:latin typeface="Times New Roman"/>
              <a:ea typeface="Times New Roman"/>
              <a:cs typeface="Times New Roman"/>
              <a:sym typeface="Times New Roman"/>
            </a:endParaRPr>
          </a:p>
        </p:txBody>
      </p:sp>
      <p:pic>
        <p:nvPicPr>
          <p:cNvPr id="255" name="Google Shape;255;g2d1f23930be_0_131"/>
          <p:cNvPicPr preferRelativeResize="0"/>
          <p:nvPr/>
        </p:nvPicPr>
        <p:blipFill>
          <a:blip r:embed="rId3">
            <a:alphaModFix/>
          </a:blip>
          <a:stretch>
            <a:fillRect/>
          </a:stretch>
        </p:blipFill>
        <p:spPr>
          <a:xfrm>
            <a:off x="919925" y="1912049"/>
            <a:ext cx="3295650" cy="2762250"/>
          </a:xfrm>
          <a:prstGeom prst="rect">
            <a:avLst/>
          </a:prstGeom>
          <a:noFill/>
          <a:ln>
            <a:noFill/>
          </a:ln>
        </p:spPr>
      </p:pic>
      <p:pic>
        <p:nvPicPr>
          <p:cNvPr id="256" name="Google Shape;256;g2d1f23930be_0_131"/>
          <p:cNvPicPr preferRelativeResize="0"/>
          <p:nvPr/>
        </p:nvPicPr>
        <p:blipFill>
          <a:blip r:embed="rId4">
            <a:alphaModFix/>
          </a:blip>
          <a:stretch>
            <a:fillRect/>
          </a:stretch>
        </p:blipFill>
        <p:spPr>
          <a:xfrm>
            <a:off x="4806575" y="1907287"/>
            <a:ext cx="3333750" cy="277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2d1f23930be_0_80"/>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None/>
            </a:pPr>
            <a:fld id="{00000000-1234-1234-1234-123412341234}" type="slidenum">
              <a:rPr lang="en-US"/>
              <a:t>25</a:t>
            </a:fld>
            <a:endParaRPr/>
          </a:p>
        </p:txBody>
      </p:sp>
      <p:sp>
        <p:nvSpPr>
          <p:cNvPr id="262" name="Google Shape;262;g2d1f23930be_0_80"/>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sz="2600" b="1">
                <a:latin typeface="Times New Roman"/>
                <a:ea typeface="Times New Roman"/>
                <a:cs typeface="Times New Roman"/>
                <a:sym typeface="Times New Roman"/>
              </a:rPr>
              <a:t>Result- YOLOv8</a:t>
            </a:r>
            <a:endParaRPr sz="2600" b="1">
              <a:latin typeface="Times New Roman"/>
              <a:ea typeface="Times New Roman"/>
              <a:cs typeface="Times New Roman"/>
              <a:sym typeface="Times New Roman"/>
            </a:endParaRPr>
          </a:p>
        </p:txBody>
      </p:sp>
      <p:pic>
        <p:nvPicPr>
          <p:cNvPr id="263" name="Google Shape;263;g2d1f23930be_0_80"/>
          <p:cNvPicPr preferRelativeResize="0"/>
          <p:nvPr/>
        </p:nvPicPr>
        <p:blipFill>
          <a:blip r:embed="rId3">
            <a:alphaModFix/>
          </a:blip>
          <a:stretch>
            <a:fillRect/>
          </a:stretch>
        </p:blipFill>
        <p:spPr>
          <a:xfrm>
            <a:off x="538725" y="1794400"/>
            <a:ext cx="8148076" cy="40740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d1f23930be_0_52"/>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None/>
            </a:pPr>
            <a:fld id="{00000000-1234-1234-1234-123412341234}" type="slidenum">
              <a:rPr lang="en-US"/>
              <a:t>26</a:t>
            </a:fld>
            <a:endParaRPr/>
          </a:p>
        </p:txBody>
      </p:sp>
      <p:sp>
        <p:nvSpPr>
          <p:cNvPr id="269" name="Google Shape;269;g2d1f23930be_0_52"/>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sz="2600" b="1">
                <a:latin typeface="Times New Roman"/>
                <a:ea typeface="Times New Roman"/>
                <a:cs typeface="Times New Roman"/>
                <a:sym typeface="Times New Roman"/>
              </a:rPr>
              <a:t>Result- YOLOv8</a:t>
            </a:r>
            <a:endParaRPr sz="2600" b="1">
              <a:latin typeface="Times New Roman"/>
              <a:ea typeface="Times New Roman"/>
              <a:cs typeface="Times New Roman"/>
              <a:sym typeface="Times New Roman"/>
            </a:endParaRPr>
          </a:p>
        </p:txBody>
      </p:sp>
      <p:pic>
        <p:nvPicPr>
          <p:cNvPr id="270" name="Google Shape;270;g2d1f23930be_0_52"/>
          <p:cNvPicPr preferRelativeResize="0"/>
          <p:nvPr/>
        </p:nvPicPr>
        <p:blipFill>
          <a:blip r:embed="rId3">
            <a:alphaModFix/>
          </a:blip>
          <a:stretch>
            <a:fillRect/>
          </a:stretch>
        </p:blipFill>
        <p:spPr>
          <a:xfrm>
            <a:off x="1458200" y="1154499"/>
            <a:ext cx="6604037" cy="49530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d1f23930be_0_69"/>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None/>
            </a:pPr>
            <a:fld id="{00000000-1234-1234-1234-123412341234}" type="slidenum">
              <a:rPr lang="en-US"/>
              <a:t>27</a:t>
            </a:fld>
            <a:endParaRPr/>
          </a:p>
        </p:txBody>
      </p:sp>
      <p:sp>
        <p:nvSpPr>
          <p:cNvPr id="276" name="Google Shape;276;g2d1f23930be_0_69"/>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sz="2600" b="1">
                <a:latin typeface="Times New Roman"/>
                <a:ea typeface="Times New Roman"/>
                <a:cs typeface="Times New Roman"/>
                <a:sym typeface="Times New Roman"/>
              </a:rPr>
              <a:t>Result- YOLOv8</a:t>
            </a:r>
            <a:endParaRPr sz="2600" b="1">
              <a:latin typeface="Times New Roman"/>
              <a:ea typeface="Times New Roman"/>
              <a:cs typeface="Times New Roman"/>
              <a:sym typeface="Times New Roman"/>
            </a:endParaRPr>
          </a:p>
        </p:txBody>
      </p:sp>
      <p:pic>
        <p:nvPicPr>
          <p:cNvPr id="277" name="Google Shape;277;g2d1f23930be_0_69"/>
          <p:cNvPicPr preferRelativeResize="0"/>
          <p:nvPr/>
        </p:nvPicPr>
        <p:blipFill>
          <a:blip r:embed="rId3">
            <a:alphaModFix/>
          </a:blip>
          <a:stretch>
            <a:fillRect/>
          </a:stretch>
        </p:blipFill>
        <p:spPr>
          <a:xfrm>
            <a:off x="939850" y="1560300"/>
            <a:ext cx="4060027" cy="2706024"/>
          </a:xfrm>
          <a:prstGeom prst="rect">
            <a:avLst/>
          </a:prstGeom>
          <a:noFill/>
          <a:ln>
            <a:noFill/>
          </a:ln>
        </p:spPr>
      </p:pic>
      <p:pic>
        <p:nvPicPr>
          <p:cNvPr id="278" name="Google Shape;278;g2d1f23930be_0_69"/>
          <p:cNvPicPr preferRelativeResize="0"/>
          <p:nvPr/>
        </p:nvPicPr>
        <p:blipFill>
          <a:blip r:embed="rId4">
            <a:alphaModFix/>
          </a:blip>
          <a:stretch>
            <a:fillRect/>
          </a:stretch>
        </p:blipFill>
        <p:spPr>
          <a:xfrm>
            <a:off x="4232698" y="3018549"/>
            <a:ext cx="4267203" cy="28441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d1f23930be_0_91"/>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Clr>
                <a:srgbClr val="000000"/>
              </a:buClr>
              <a:buSzPts val="1400"/>
              <a:buFont typeface="Arial"/>
              <a:buNone/>
            </a:pPr>
            <a:fld id="{00000000-1234-1234-1234-123412341234}" type="slidenum">
              <a:rPr lang="en-US"/>
              <a:t>28</a:t>
            </a:fld>
            <a:endParaRPr/>
          </a:p>
        </p:txBody>
      </p:sp>
      <p:sp>
        <p:nvSpPr>
          <p:cNvPr id="284" name="Google Shape;284;g2d1f23930be_0_91"/>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Clr>
                <a:schemeClr val="dk1"/>
              </a:buClr>
              <a:buSzPts val="1100"/>
              <a:buFont typeface="Arial"/>
              <a:buNone/>
            </a:pPr>
            <a:r>
              <a:rPr lang="en-US" sz="2600" b="1">
                <a:solidFill>
                  <a:schemeClr val="dk1"/>
                </a:solidFill>
                <a:latin typeface="Times New Roman"/>
                <a:ea typeface="Times New Roman"/>
                <a:cs typeface="Times New Roman"/>
                <a:sym typeface="Times New Roman"/>
              </a:rPr>
              <a:t>Result- YOLOv8</a:t>
            </a:r>
            <a:endParaRPr sz="26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pic>
        <p:nvPicPr>
          <p:cNvPr id="285" name="Google Shape;285;g2d1f23930be_0_91"/>
          <p:cNvPicPr preferRelativeResize="0"/>
          <p:nvPr/>
        </p:nvPicPr>
        <p:blipFill>
          <a:blip r:embed="rId3">
            <a:alphaModFix/>
          </a:blip>
          <a:stretch>
            <a:fillRect/>
          </a:stretch>
        </p:blipFill>
        <p:spPr>
          <a:xfrm>
            <a:off x="680700" y="1433600"/>
            <a:ext cx="4419599" cy="2945677"/>
          </a:xfrm>
          <a:prstGeom prst="rect">
            <a:avLst/>
          </a:prstGeom>
          <a:noFill/>
          <a:ln>
            <a:noFill/>
          </a:ln>
        </p:spPr>
      </p:pic>
      <p:pic>
        <p:nvPicPr>
          <p:cNvPr id="286" name="Google Shape;286;g2d1f23930be_0_91"/>
          <p:cNvPicPr preferRelativeResize="0"/>
          <p:nvPr/>
        </p:nvPicPr>
        <p:blipFill>
          <a:blip r:embed="rId4">
            <a:alphaModFix/>
          </a:blip>
          <a:stretch>
            <a:fillRect/>
          </a:stretch>
        </p:blipFill>
        <p:spPr>
          <a:xfrm>
            <a:off x="4186125" y="3128175"/>
            <a:ext cx="4265052" cy="2842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d1f23930be_0_64"/>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Clr>
                <a:srgbClr val="000000"/>
              </a:buClr>
              <a:buSzPts val="1400"/>
              <a:buFont typeface="Arial"/>
              <a:buNone/>
            </a:pPr>
            <a:fld id="{00000000-1234-1234-1234-123412341234}" type="slidenum">
              <a:rPr lang="en-US"/>
              <a:t>29</a:t>
            </a:fld>
            <a:endParaRPr/>
          </a:p>
        </p:txBody>
      </p:sp>
      <p:sp>
        <p:nvSpPr>
          <p:cNvPr id="292" name="Google Shape;292;g2d1f23930be_0_64"/>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Clr>
                <a:schemeClr val="dk1"/>
              </a:buClr>
              <a:buSzPts val="1100"/>
              <a:buFont typeface="Arial"/>
              <a:buNone/>
            </a:pPr>
            <a:r>
              <a:rPr lang="en-US" sz="2600" b="1">
                <a:solidFill>
                  <a:schemeClr val="dk1"/>
                </a:solidFill>
                <a:latin typeface="Times New Roman"/>
                <a:ea typeface="Times New Roman"/>
                <a:cs typeface="Times New Roman"/>
                <a:sym typeface="Times New Roman"/>
              </a:rPr>
              <a:t>Result- YOLOv8</a:t>
            </a:r>
            <a:endParaRPr sz="26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293" name="Google Shape;293;g2d1f23930be_0_64"/>
          <p:cNvSpPr txBox="1"/>
          <p:nvPr/>
        </p:nvSpPr>
        <p:spPr>
          <a:xfrm>
            <a:off x="1026675" y="1265925"/>
            <a:ext cx="42963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Times New Roman"/>
                <a:ea typeface="Times New Roman"/>
                <a:cs typeface="Times New Roman"/>
                <a:sym typeface="Times New Roman"/>
              </a:rPr>
              <a:t>Validation results for batch-0:</a:t>
            </a:r>
            <a:endParaRPr sz="1600">
              <a:latin typeface="Times New Roman"/>
              <a:ea typeface="Times New Roman"/>
              <a:cs typeface="Times New Roman"/>
              <a:sym typeface="Times New Roman"/>
            </a:endParaRPr>
          </a:p>
        </p:txBody>
      </p:sp>
      <p:pic>
        <p:nvPicPr>
          <p:cNvPr id="294" name="Google Shape;294;g2d1f23930be_0_64"/>
          <p:cNvPicPr preferRelativeResize="0"/>
          <p:nvPr/>
        </p:nvPicPr>
        <p:blipFill>
          <a:blip r:embed="rId3">
            <a:alphaModFix/>
          </a:blip>
          <a:stretch>
            <a:fillRect/>
          </a:stretch>
        </p:blipFill>
        <p:spPr>
          <a:xfrm>
            <a:off x="457200" y="2215675"/>
            <a:ext cx="3756499" cy="3286676"/>
          </a:xfrm>
          <a:prstGeom prst="rect">
            <a:avLst/>
          </a:prstGeom>
          <a:noFill/>
          <a:ln>
            <a:noFill/>
          </a:ln>
        </p:spPr>
      </p:pic>
      <p:sp>
        <p:nvSpPr>
          <p:cNvPr id="295" name="Google Shape;295;g2d1f23930be_0_64"/>
          <p:cNvSpPr txBox="1"/>
          <p:nvPr/>
        </p:nvSpPr>
        <p:spPr>
          <a:xfrm>
            <a:off x="1476374" y="1835450"/>
            <a:ext cx="1304775" cy="305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latin typeface="Times New Roman"/>
                <a:ea typeface="Times New Roman"/>
                <a:cs typeface="Times New Roman"/>
                <a:sym typeface="Times New Roman"/>
              </a:rPr>
              <a:t>Labels</a:t>
            </a:r>
            <a:endParaRPr sz="1500" dirty="0">
              <a:latin typeface="Times New Roman"/>
              <a:ea typeface="Times New Roman"/>
              <a:cs typeface="Times New Roman"/>
              <a:sym typeface="Times New Roman"/>
            </a:endParaRPr>
          </a:p>
        </p:txBody>
      </p:sp>
      <p:pic>
        <p:nvPicPr>
          <p:cNvPr id="296" name="Google Shape;296;g2d1f23930be_0_64"/>
          <p:cNvPicPr preferRelativeResize="0"/>
          <p:nvPr/>
        </p:nvPicPr>
        <p:blipFill>
          <a:blip r:embed="rId4">
            <a:alphaModFix/>
          </a:blip>
          <a:stretch>
            <a:fillRect/>
          </a:stretch>
        </p:blipFill>
        <p:spPr>
          <a:xfrm>
            <a:off x="4428298" y="2215675"/>
            <a:ext cx="4386851" cy="3286676"/>
          </a:xfrm>
          <a:prstGeom prst="rect">
            <a:avLst/>
          </a:prstGeom>
          <a:noFill/>
          <a:ln>
            <a:noFill/>
          </a:ln>
        </p:spPr>
      </p:pic>
      <p:sp>
        <p:nvSpPr>
          <p:cNvPr id="297" name="Google Shape;297;g2d1f23930be_0_64"/>
          <p:cNvSpPr txBox="1"/>
          <p:nvPr/>
        </p:nvSpPr>
        <p:spPr>
          <a:xfrm>
            <a:off x="5695949" y="1798275"/>
            <a:ext cx="925775" cy="305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latin typeface="Times New Roman"/>
                <a:ea typeface="Times New Roman"/>
                <a:cs typeface="Times New Roman"/>
                <a:sym typeface="Times New Roman"/>
              </a:rPr>
              <a:t>Predicted</a:t>
            </a:r>
            <a:endParaRPr sz="1500" dirty="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
          <p:cNvSpPr txBox="1">
            <a:spLocks noGrp="1"/>
          </p:cNvSpPr>
          <p:nvPr>
            <p:ph type="sldNum" idx="12"/>
          </p:nvPr>
        </p:nvSpPr>
        <p:spPr>
          <a:xfrm>
            <a:off x="8407576" y="381000"/>
            <a:ext cx="203024"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3</a:t>
            </a:fld>
            <a:endParaRPr/>
          </a:p>
        </p:txBody>
      </p:sp>
      <p:sp>
        <p:nvSpPr>
          <p:cNvPr id="66" name="Google Shape;66;p3"/>
          <p:cNvSpPr txBox="1">
            <a:spLocks noGrp="1"/>
          </p:cNvSpPr>
          <p:nvPr>
            <p:ph type="title"/>
          </p:nvPr>
        </p:nvSpPr>
        <p:spPr>
          <a:xfrm>
            <a:off x="1143000" y="367146"/>
            <a:ext cx="6858000" cy="808038"/>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0000"/>
                </a:solidFill>
                <a:latin typeface="Times New Roman"/>
                <a:ea typeface="Times New Roman"/>
                <a:cs typeface="Times New Roman"/>
                <a:sym typeface="Times New Roman"/>
              </a:rPr>
              <a:t>Literature Survey</a:t>
            </a:r>
            <a:endParaRPr sz="3200" b="0" i="0" u="none" strike="noStrike" cap="none">
              <a:solidFill>
                <a:srgbClr val="000000"/>
              </a:solidFill>
              <a:latin typeface="Times New Roman"/>
              <a:ea typeface="Times New Roman"/>
              <a:cs typeface="Times New Roman"/>
              <a:sym typeface="Times New Roman"/>
            </a:endParaRPr>
          </a:p>
        </p:txBody>
      </p:sp>
      <p:graphicFrame>
        <p:nvGraphicFramePr>
          <p:cNvPr id="67" name="Google Shape;67;p3"/>
          <p:cNvGraphicFramePr/>
          <p:nvPr/>
        </p:nvGraphicFramePr>
        <p:xfrm>
          <a:off x="547252" y="1537854"/>
          <a:ext cx="8113050" cy="4797588"/>
        </p:xfrm>
        <a:graphic>
          <a:graphicData uri="http://schemas.openxmlformats.org/drawingml/2006/table">
            <a:tbl>
              <a:tblPr firstRow="1" bandRow="1">
                <a:noFill/>
                <a:tableStyleId>{A2830D66-E013-4B02-8132-C88D79D916D2}</a:tableStyleId>
              </a:tblPr>
              <a:tblGrid>
                <a:gridCol w="640150">
                  <a:extLst>
                    <a:ext uri="{9D8B030D-6E8A-4147-A177-3AD203B41FA5}">
                      <a16:colId xmlns:a16="http://schemas.microsoft.com/office/drawing/2014/main" val="20000"/>
                    </a:ext>
                  </a:extLst>
                </a:gridCol>
                <a:gridCol w="1300700">
                  <a:extLst>
                    <a:ext uri="{9D8B030D-6E8A-4147-A177-3AD203B41FA5}">
                      <a16:colId xmlns:a16="http://schemas.microsoft.com/office/drawing/2014/main" val="20001"/>
                    </a:ext>
                  </a:extLst>
                </a:gridCol>
                <a:gridCol w="191845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2120150">
                  <a:extLst>
                    <a:ext uri="{9D8B030D-6E8A-4147-A177-3AD203B41FA5}">
                      <a16:colId xmlns:a16="http://schemas.microsoft.com/office/drawing/2014/main" val="20004"/>
                    </a:ext>
                  </a:extLst>
                </a:gridCol>
              </a:tblGrid>
              <a:tr h="764000">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latin typeface="Times New Roman"/>
                          <a:ea typeface="Times New Roman"/>
                          <a:cs typeface="Times New Roman"/>
                          <a:sym typeface="Times New Roman"/>
                        </a:rPr>
                        <a:t>S.No.</a:t>
                      </a:r>
                      <a:endParaRPr sz="1400" u="none" strike="noStrike" cap="none">
                        <a:latin typeface="Times New Roman"/>
                        <a:ea typeface="Times New Roman"/>
                        <a:cs typeface="Times New Roman"/>
                        <a:sym typeface="Times New Roman"/>
                      </a:endParaRPr>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latin typeface="Times New Roman"/>
                          <a:ea typeface="Times New Roman"/>
                          <a:cs typeface="Times New Roman"/>
                          <a:sym typeface="Times New Roman"/>
                        </a:rPr>
                        <a:t>Authors name(s)</a:t>
                      </a:r>
                      <a:endParaRPr sz="1400" u="none" strike="noStrike" cap="none">
                        <a:latin typeface="Times New Roman"/>
                        <a:ea typeface="Times New Roman"/>
                        <a:cs typeface="Times New Roman"/>
                        <a:sym typeface="Times New Roman"/>
                      </a:endParaRPr>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latin typeface="Times New Roman"/>
                          <a:ea typeface="Times New Roman"/>
                          <a:cs typeface="Times New Roman"/>
                          <a:sym typeface="Times New Roman"/>
                        </a:rPr>
                        <a:t>Full title of the paper with year</a:t>
                      </a:r>
                      <a:endParaRPr sz="1400" u="none" strike="noStrike" cap="none">
                        <a:latin typeface="Times New Roman"/>
                        <a:ea typeface="Times New Roman"/>
                        <a:cs typeface="Times New Roman"/>
                        <a:sym typeface="Times New Roman"/>
                      </a:endParaRPr>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latin typeface="Times New Roman"/>
                          <a:ea typeface="Times New Roman"/>
                          <a:cs typeface="Times New Roman"/>
                          <a:sym typeface="Times New Roman"/>
                        </a:rPr>
                        <a:t>Inference from the paper</a:t>
                      </a:r>
                      <a:endParaRPr sz="1400" u="none" strike="noStrike" cap="none">
                        <a:latin typeface="Times New Roman"/>
                        <a:ea typeface="Times New Roman"/>
                        <a:cs typeface="Times New Roman"/>
                        <a:sym typeface="Times New Roman"/>
                      </a:endParaRPr>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latin typeface="Times New Roman"/>
                          <a:ea typeface="Times New Roman"/>
                          <a:cs typeface="Times New Roman"/>
                          <a:sym typeface="Times New Roman"/>
                        </a:rPr>
                        <a:t>Open Problem (For proposed work)</a:t>
                      </a:r>
                      <a:endParaRPr sz="1400" u="none" strike="noStrike" cap="none">
                        <a:latin typeface="Times New Roman"/>
                        <a:ea typeface="Times New Roman"/>
                        <a:cs typeface="Times New Roman"/>
                        <a:sym typeface="Times New Roman"/>
                      </a:endParaRPr>
                    </a:p>
                  </a:txBody>
                  <a:tcPr marL="91450" marR="91450" marT="45725" marB="45725">
                    <a:lnB w="9525" cap="flat" cmpd="sng">
                      <a:solidFill>
                        <a:srgbClr val="E3E3E3"/>
                      </a:solidFill>
                      <a:prstDash val="solid"/>
                      <a:round/>
                      <a:headEnd type="none" w="sm" len="sm"/>
                      <a:tailEnd type="none" w="sm" len="sm"/>
                    </a:lnB>
                    <a:solidFill>
                      <a:srgbClr val="4898CA"/>
                    </a:solidFill>
                  </a:tcPr>
                </a:tc>
                <a:extLst>
                  <a:ext uri="{0D108BD9-81ED-4DB2-BD59-A6C34878D82A}">
                    <a16:rowId xmlns:a16="http://schemas.microsoft.com/office/drawing/2014/main" val="10000"/>
                  </a:ext>
                </a:extLst>
              </a:tr>
              <a:tr h="1868325">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1</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Y. Du, H. Hao, Y. Xing, J. Niu, V. D. Calhoun</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"A Transdiagnostic Biotype Detection Method for Schizophrenia and Autism Spectrum Disorder Based on Graph Kernel," 2021</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Proposes a graph kernel-based clustering method for transdiagnostic biotype detection in ASD.</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The open problem for the proposed work in this document is the need to effectively utilize brain functional connectivity (FC) to explore biotypes for ASD</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1"/>
                  </a:ext>
                </a:extLst>
              </a:tr>
              <a:tr h="1868325">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2</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S. Ram Arumugam, S. Ganesh Karuppasamy, S. Gowr, O. Manoj, K. Kalaivani</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"A Deep Convolutional Neural Network based Detection System for Autism Spectrum Disorder in Facial images," 2021</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Introduces a deep learning approach for ASD detection using facial images. The system aims to identify ASD at earlier stages</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Potential for further development to identify the stages of Autism Spectrum Disorder</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2d1f23930be_0_105"/>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None/>
            </a:pPr>
            <a:fld id="{00000000-1234-1234-1234-123412341234}" type="slidenum">
              <a:rPr lang="en-US"/>
              <a:t>30</a:t>
            </a:fld>
            <a:endParaRPr/>
          </a:p>
        </p:txBody>
      </p:sp>
      <p:sp>
        <p:nvSpPr>
          <p:cNvPr id="303" name="Google Shape;303;g2d1f23930be_0_105"/>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sz="2600" b="1">
                <a:solidFill>
                  <a:schemeClr val="dk1"/>
                </a:solidFill>
                <a:latin typeface="Times New Roman"/>
                <a:ea typeface="Times New Roman"/>
                <a:cs typeface="Times New Roman"/>
                <a:sym typeface="Times New Roman"/>
              </a:rPr>
              <a:t>Result- YOLOv8</a:t>
            </a:r>
            <a:endParaRPr sz="26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304" name="Google Shape;304;g2d1f23930be_0_105"/>
          <p:cNvSpPr txBox="1"/>
          <p:nvPr/>
        </p:nvSpPr>
        <p:spPr>
          <a:xfrm>
            <a:off x="1026675" y="1265925"/>
            <a:ext cx="42963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Times New Roman"/>
                <a:ea typeface="Times New Roman"/>
                <a:cs typeface="Times New Roman"/>
                <a:sym typeface="Times New Roman"/>
              </a:rPr>
              <a:t>Validation results for batch-1:</a:t>
            </a:r>
            <a:endParaRPr sz="1600">
              <a:latin typeface="Times New Roman"/>
              <a:ea typeface="Times New Roman"/>
              <a:cs typeface="Times New Roman"/>
              <a:sym typeface="Times New Roman"/>
            </a:endParaRPr>
          </a:p>
        </p:txBody>
      </p:sp>
      <p:sp>
        <p:nvSpPr>
          <p:cNvPr id="305" name="Google Shape;305;g2d1f23930be_0_105"/>
          <p:cNvSpPr txBox="1"/>
          <p:nvPr/>
        </p:nvSpPr>
        <p:spPr>
          <a:xfrm>
            <a:off x="1552574" y="1835450"/>
            <a:ext cx="1228575" cy="489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latin typeface="Times New Roman"/>
                <a:ea typeface="Times New Roman"/>
                <a:cs typeface="Times New Roman"/>
                <a:sym typeface="Times New Roman"/>
              </a:rPr>
              <a:t>Labels</a:t>
            </a:r>
            <a:endParaRPr sz="1500" dirty="0">
              <a:latin typeface="Times New Roman"/>
              <a:ea typeface="Times New Roman"/>
              <a:cs typeface="Times New Roman"/>
              <a:sym typeface="Times New Roman"/>
            </a:endParaRPr>
          </a:p>
        </p:txBody>
      </p:sp>
      <p:sp>
        <p:nvSpPr>
          <p:cNvPr id="306" name="Google Shape;306;g2d1f23930be_0_105"/>
          <p:cNvSpPr txBox="1"/>
          <p:nvPr/>
        </p:nvSpPr>
        <p:spPr>
          <a:xfrm>
            <a:off x="5133975" y="1798275"/>
            <a:ext cx="1487750" cy="48987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latin typeface="Times New Roman"/>
                <a:ea typeface="Times New Roman"/>
                <a:cs typeface="Times New Roman"/>
                <a:sym typeface="Times New Roman"/>
              </a:rPr>
              <a:t>Predicted</a:t>
            </a:r>
            <a:endParaRPr sz="1500" dirty="0">
              <a:latin typeface="Times New Roman"/>
              <a:ea typeface="Times New Roman"/>
              <a:cs typeface="Times New Roman"/>
              <a:sym typeface="Times New Roman"/>
            </a:endParaRPr>
          </a:p>
        </p:txBody>
      </p:sp>
      <p:pic>
        <p:nvPicPr>
          <p:cNvPr id="307" name="Google Shape;307;g2d1f23930be_0_105"/>
          <p:cNvPicPr preferRelativeResize="0"/>
          <p:nvPr/>
        </p:nvPicPr>
        <p:blipFill>
          <a:blip r:embed="rId3">
            <a:alphaModFix/>
          </a:blip>
          <a:stretch>
            <a:fillRect/>
          </a:stretch>
        </p:blipFill>
        <p:spPr>
          <a:xfrm>
            <a:off x="628650" y="2399675"/>
            <a:ext cx="3886877" cy="3192400"/>
          </a:xfrm>
          <a:prstGeom prst="rect">
            <a:avLst/>
          </a:prstGeom>
          <a:noFill/>
          <a:ln>
            <a:noFill/>
          </a:ln>
        </p:spPr>
      </p:pic>
      <p:pic>
        <p:nvPicPr>
          <p:cNvPr id="308" name="Google Shape;308;g2d1f23930be_0_105"/>
          <p:cNvPicPr preferRelativeResize="0"/>
          <p:nvPr/>
        </p:nvPicPr>
        <p:blipFill>
          <a:blip r:embed="rId4">
            <a:alphaModFix/>
          </a:blip>
          <a:stretch>
            <a:fillRect/>
          </a:stretch>
        </p:blipFill>
        <p:spPr>
          <a:xfrm>
            <a:off x="4625075" y="2399675"/>
            <a:ext cx="4061725" cy="3192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2d1f23930be_0_115"/>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None/>
            </a:pPr>
            <a:fld id="{00000000-1234-1234-1234-123412341234}" type="slidenum">
              <a:rPr lang="en-US"/>
              <a:t>31</a:t>
            </a:fld>
            <a:endParaRPr/>
          </a:p>
        </p:txBody>
      </p:sp>
      <p:sp>
        <p:nvSpPr>
          <p:cNvPr id="314" name="Google Shape;314;g2d1f23930be_0_115"/>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sz="2600" b="1">
                <a:solidFill>
                  <a:schemeClr val="dk1"/>
                </a:solidFill>
                <a:latin typeface="Times New Roman"/>
                <a:ea typeface="Times New Roman"/>
                <a:cs typeface="Times New Roman"/>
                <a:sym typeface="Times New Roman"/>
              </a:rPr>
              <a:t>Result- YOLOv8</a:t>
            </a:r>
            <a:endParaRPr sz="26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315" name="Google Shape;315;g2d1f23930be_0_115"/>
          <p:cNvSpPr txBox="1"/>
          <p:nvPr/>
        </p:nvSpPr>
        <p:spPr>
          <a:xfrm>
            <a:off x="1026675" y="1265925"/>
            <a:ext cx="42963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latin typeface="Times New Roman"/>
                <a:ea typeface="Times New Roman"/>
                <a:cs typeface="Times New Roman"/>
                <a:sym typeface="Times New Roman"/>
              </a:rPr>
              <a:t>Validation results for batch-2:</a:t>
            </a:r>
            <a:endParaRPr sz="1600">
              <a:latin typeface="Times New Roman"/>
              <a:ea typeface="Times New Roman"/>
              <a:cs typeface="Times New Roman"/>
              <a:sym typeface="Times New Roman"/>
            </a:endParaRPr>
          </a:p>
        </p:txBody>
      </p:sp>
      <p:sp>
        <p:nvSpPr>
          <p:cNvPr id="316" name="Google Shape;316;g2d1f23930be_0_115"/>
          <p:cNvSpPr txBox="1"/>
          <p:nvPr/>
        </p:nvSpPr>
        <p:spPr>
          <a:xfrm>
            <a:off x="1819274" y="1835450"/>
            <a:ext cx="961875" cy="2981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latin typeface="Times New Roman"/>
                <a:ea typeface="Times New Roman"/>
                <a:cs typeface="Times New Roman"/>
                <a:sym typeface="Times New Roman"/>
              </a:rPr>
              <a:t>Labels</a:t>
            </a:r>
            <a:endParaRPr sz="1500" dirty="0">
              <a:latin typeface="Times New Roman"/>
              <a:ea typeface="Times New Roman"/>
              <a:cs typeface="Times New Roman"/>
              <a:sym typeface="Times New Roman"/>
            </a:endParaRPr>
          </a:p>
        </p:txBody>
      </p:sp>
      <p:sp>
        <p:nvSpPr>
          <p:cNvPr id="317" name="Google Shape;317;g2d1f23930be_0_115"/>
          <p:cNvSpPr txBox="1"/>
          <p:nvPr/>
        </p:nvSpPr>
        <p:spPr>
          <a:xfrm>
            <a:off x="5657850" y="1798274"/>
            <a:ext cx="1466850" cy="4082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latin typeface="Times New Roman"/>
                <a:ea typeface="Times New Roman"/>
                <a:cs typeface="Times New Roman"/>
                <a:sym typeface="Times New Roman"/>
              </a:rPr>
              <a:t>Predicted</a:t>
            </a:r>
            <a:endParaRPr sz="1500" dirty="0">
              <a:latin typeface="Times New Roman"/>
              <a:ea typeface="Times New Roman"/>
              <a:cs typeface="Times New Roman"/>
              <a:sym typeface="Times New Roman"/>
            </a:endParaRPr>
          </a:p>
        </p:txBody>
      </p:sp>
      <p:pic>
        <p:nvPicPr>
          <p:cNvPr id="318" name="Google Shape;318;g2d1f23930be_0_115"/>
          <p:cNvPicPr preferRelativeResize="0"/>
          <p:nvPr/>
        </p:nvPicPr>
        <p:blipFill>
          <a:blip r:embed="rId3">
            <a:alphaModFix/>
          </a:blip>
          <a:stretch>
            <a:fillRect/>
          </a:stretch>
        </p:blipFill>
        <p:spPr>
          <a:xfrm>
            <a:off x="723900" y="2290024"/>
            <a:ext cx="3721851" cy="3424975"/>
          </a:xfrm>
          <a:prstGeom prst="rect">
            <a:avLst/>
          </a:prstGeom>
          <a:noFill/>
          <a:ln>
            <a:noFill/>
          </a:ln>
        </p:spPr>
      </p:pic>
      <p:pic>
        <p:nvPicPr>
          <p:cNvPr id="319" name="Google Shape;319;g2d1f23930be_0_115"/>
          <p:cNvPicPr preferRelativeResize="0"/>
          <p:nvPr/>
        </p:nvPicPr>
        <p:blipFill>
          <a:blip r:embed="rId4">
            <a:alphaModFix/>
          </a:blip>
          <a:stretch>
            <a:fillRect/>
          </a:stretch>
        </p:blipFill>
        <p:spPr>
          <a:xfrm>
            <a:off x="4611875" y="2280875"/>
            <a:ext cx="4074925" cy="3424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d1fe8bd7ed_0_0"/>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Clr>
                <a:srgbClr val="000000"/>
              </a:buClr>
              <a:buSzPts val="1400"/>
              <a:buFont typeface="Arial"/>
              <a:buNone/>
            </a:pPr>
            <a:fld id="{00000000-1234-1234-1234-123412341234}" type="slidenum">
              <a:rPr lang="en-US"/>
              <a:t>32</a:t>
            </a:fld>
            <a:endParaRPr/>
          </a:p>
        </p:txBody>
      </p:sp>
      <p:sp>
        <p:nvSpPr>
          <p:cNvPr id="325" name="Google Shape;325;g2d1fe8bd7ed_0_0"/>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t>User Interface</a:t>
            </a:r>
            <a:endParaRPr/>
          </a:p>
        </p:txBody>
      </p:sp>
      <p:pic>
        <p:nvPicPr>
          <p:cNvPr id="3" name="Picture 2">
            <a:extLst>
              <a:ext uri="{FF2B5EF4-FFF2-40B4-BE49-F238E27FC236}">
                <a16:creationId xmlns:a16="http://schemas.microsoft.com/office/drawing/2014/main" id="{870EC0A1-FC6E-0DBD-9384-4669D54A9803}"/>
              </a:ext>
            </a:extLst>
          </p:cNvPr>
          <p:cNvPicPr>
            <a:picLocks noChangeAspect="1"/>
          </p:cNvPicPr>
          <p:nvPr/>
        </p:nvPicPr>
        <p:blipFill>
          <a:blip r:embed="rId3"/>
          <a:stretch>
            <a:fillRect/>
          </a:stretch>
        </p:blipFill>
        <p:spPr>
          <a:xfrm>
            <a:off x="514304" y="1528247"/>
            <a:ext cx="8115391" cy="435356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d1fe8bd7ed_0_5"/>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None/>
            </a:pPr>
            <a:fld id="{00000000-1234-1234-1234-123412341234}" type="slidenum">
              <a:rPr lang="en-US"/>
              <a:t>33</a:t>
            </a:fld>
            <a:endParaRPr/>
          </a:p>
        </p:txBody>
      </p:sp>
      <p:sp>
        <p:nvSpPr>
          <p:cNvPr id="331" name="Google Shape;331;g2d1fe8bd7ed_0_5"/>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t>User Interface</a:t>
            </a:r>
            <a:endParaRPr/>
          </a:p>
        </p:txBody>
      </p:sp>
      <p:pic>
        <p:nvPicPr>
          <p:cNvPr id="3" name="Picture 2">
            <a:extLst>
              <a:ext uri="{FF2B5EF4-FFF2-40B4-BE49-F238E27FC236}">
                <a16:creationId xmlns:a16="http://schemas.microsoft.com/office/drawing/2014/main" id="{8BFA058E-1345-462C-24EB-E344243EB17F}"/>
              </a:ext>
            </a:extLst>
          </p:cNvPr>
          <p:cNvPicPr>
            <a:picLocks noChangeAspect="1"/>
          </p:cNvPicPr>
          <p:nvPr/>
        </p:nvPicPr>
        <p:blipFill>
          <a:blip r:embed="rId3"/>
          <a:stretch>
            <a:fillRect/>
          </a:stretch>
        </p:blipFill>
        <p:spPr>
          <a:xfrm>
            <a:off x="494632" y="1600174"/>
            <a:ext cx="8192168" cy="439475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7"/>
          <p:cNvSpPr txBox="1">
            <a:spLocks noGrp="1"/>
          </p:cNvSpPr>
          <p:nvPr>
            <p:ph type="title"/>
          </p:nvPr>
        </p:nvSpPr>
        <p:spPr>
          <a:xfrm>
            <a:off x="381001" y="955885"/>
            <a:ext cx="8229600" cy="740439"/>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a:latin typeface="Times New Roman"/>
                <a:ea typeface="Times New Roman"/>
                <a:cs typeface="Times New Roman"/>
                <a:sym typeface="Times New Roman"/>
              </a:rPr>
              <a:t>Timeline</a:t>
            </a:r>
            <a:endParaRPr/>
          </a:p>
        </p:txBody>
      </p:sp>
      <p:grpSp>
        <p:nvGrpSpPr>
          <p:cNvPr id="344" name="Google Shape;344;p7"/>
          <p:cNvGrpSpPr/>
          <p:nvPr/>
        </p:nvGrpSpPr>
        <p:grpSpPr>
          <a:xfrm>
            <a:off x="1016692" y="1565204"/>
            <a:ext cx="7229347" cy="4722675"/>
            <a:chOff x="873256" y="32238"/>
            <a:chExt cx="7229347" cy="4722675"/>
          </a:xfrm>
        </p:grpSpPr>
        <p:sp>
          <p:nvSpPr>
            <p:cNvPr id="345" name="Google Shape;345;p7"/>
            <p:cNvSpPr/>
            <p:nvPr/>
          </p:nvSpPr>
          <p:spPr>
            <a:xfrm rot="5400000">
              <a:off x="1033738" y="703706"/>
              <a:ext cx="605733" cy="689606"/>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
            <p:cNvSpPr/>
            <p:nvPr/>
          </p:nvSpPr>
          <p:spPr>
            <a:xfrm>
              <a:off x="873256" y="32238"/>
              <a:ext cx="1019698" cy="713756"/>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
            <p:cNvSpPr txBox="1"/>
            <p:nvPr/>
          </p:nvSpPr>
          <p:spPr>
            <a:xfrm>
              <a:off x="908105" y="67087"/>
              <a:ext cx="950000" cy="644058"/>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1000"/>
                <a:buFont typeface="Times New Roman"/>
                <a:buNone/>
              </a:pPr>
              <a:r>
                <a:rPr lang="en-US" sz="1000" b="0" i="0" u="none" strike="noStrike" cap="none">
                  <a:solidFill>
                    <a:schemeClr val="dk1"/>
                  </a:solidFill>
                  <a:latin typeface="Times New Roman"/>
                  <a:ea typeface="Times New Roman"/>
                  <a:cs typeface="Times New Roman"/>
                  <a:sym typeface="Times New Roman"/>
                </a:rPr>
                <a:t>Abstract Submission</a:t>
              </a:r>
              <a:endParaRPr sz="1400" b="0" i="0" u="none" strike="noStrike" cap="none">
                <a:solidFill>
                  <a:srgbClr val="000000"/>
                </a:solidFill>
                <a:latin typeface="Arial"/>
                <a:ea typeface="Arial"/>
                <a:cs typeface="Arial"/>
                <a:sym typeface="Arial"/>
              </a:endParaRPr>
            </a:p>
          </p:txBody>
        </p:sp>
        <p:sp>
          <p:nvSpPr>
            <p:cNvPr id="348" name="Google Shape;348;p7"/>
            <p:cNvSpPr/>
            <p:nvPr/>
          </p:nvSpPr>
          <p:spPr>
            <a:xfrm>
              <a:off x="1937493" y="91346"/>
              <a:ext cx="1477308" cy="5768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7"/>
            <p:cNvSpPr txBox="1"/>
            <p:nvPr/>
          </p:nvSpPr>
          <p:spPr>
            <a:xfrm>
              <a:off x="1937493" y="91346"/>
              <a:ext cx="1477308" cy="576889"/>
            </a:xfrm>
            <a:prstGeom prst="rect">
              <a:avLst/>
            </a:prstGeom>
            <a:noFill/>
            <a:ln>
              <a:noFill/>
            </a:ln>
          </p:spPr>
          <p:txBody>
            <a:bodyPr spcFirstLastPara="1" wrap="square" lIns="38100" tIns="38100" rIns="38100" bIns="38100" anchor="ctr" anchorCtr="0">
              <a:noAutofit/>
            </a:bodyPr>
            <a:lstStyle/>
            <a:p>
              <a:pPr marL="57150" marR="0" lvl="1" indent="-57150" algn="l" rtl="0">
                <a:lnSpc>
                  <a:spcPct val="90000"/>
                </a:lnSpc>
                <a:spcBef>
                  <a:spcPts val="0"/>
                </a:spcBef>
                <a:spcAft>
                  <a:spcPts val="0"/>
                </a:spcAft>
                <a:buClr>
                  <a:schemeClr val="dk1"/>
                </a:buClr>
                <a:buSzPts val="1000"/>
                <a:buFont typeface="Times New Roman"/>
                <a:buChar char="•"/>
              </a:pPr>
              <a:r>
                <a:rPr lang="en-US" sz="1000" b="0" i="0" u="none" strike="noStrike" cap="none">
                  <a:solidFill>
                    <a:schemeClr val="dk1"/>
                  </a:solidFill>
                  <a:latin typeface="Times New Roman"/>
                  <a:ea typeface="Times New Roman"/>
                  <a:cs typeface="Times New Roman"/>
                  <a:sym typeface="Times New Roman"/>
                </a:rPr>
                <a:t>22-02-2024</a:t>
              </a:r>
              <a:endParaRPr sz="1000" b="0" i="0" u="none" strike="noStrike" cap="none">
                <a:solidFill>
                  <a:schemeClr val="dk1"/>
                </a:solidFill>
                <a:latin typeface="Times New Roman"/>
                <a:ea typeface="Times New Roman"/>
                <a:cs typeface="Times New Roman"/>
                <a:sym typeface="Times New Roman"/>
              </a:endParaRPr>
            </a:p>
          </p:txBody>
        </p:sp>
        <p:sp>
          <p:nvSpPr>
            <p:cNvPr id="350" name="Google Shape;350;p7"/>
            <p:cNvSpPr/>
            <p:nvPr/>
          </p:nvSpPr>
          <p:spPr>
            <a:xfrm rot="5400000">
              <a:off x="2055740" y="1505490"/>
              <a:ext cx="605733" cy="689606"/>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
            <p:cNvSpPr/>
            <p:nvPr/>
          </p:nvSpPr>
          <p:spPr>
            <a:xfrm>
              <a:off x="1895257" y="834022"/>
              <a:ext cx="1019698" cy="713756"/>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
            <p:cNvSpPr txBox="1"/>
            <p:nvPr/>
          </p:nvSpPr>
          <p:spPr>
            <a:xfrm>
              <a:off x="1930106" y="868871"/>
              <a:ext cx="950000" cy="644058"/>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1000"/>
                <a:buFont typeface="Times New Roman"/>
                <a:buNone/>
              </a:pPr>
              <a:r>
                <a:rPr lang="en-US" sz="1000" b="0" i="0" u="none" strike="noStrike" cap="none">
                  <a:solidFill>
                    <a:schemeClr val="dk1"/>
                  </a:solidFill>
                  <a:latin typeface="Times New Roman"/>
                  <a:ea typeface="Times New Roman"/>
                  <a:cs typeface="Times New Roman"/>
                  <a:sym typeface="Times New Roman"/>
                </a:rPr>
                <a:t>Literature Survey</a:t>
              </a:r>
              <a:endParaRPr sz="1400" b="0" i="0" u="none" strike="noStrike" cap="none">
                <a:solidFill>
                  <a:srgbClr val="000000"/>
                </a:solidFill>
                <a:latin typeface="Arial"/>
                <a:ea typeface="Arial"/>
                <a:cs typeface="Arial"/>
                <a:sym typeface="Arial"/>
              </a:endParaRPr>
            </a:p>
          </p:txBody>
        </p:sp>
        <p:sp>
          <p:nvSpPr>
            <p:cNvPr id="353" name="Google Shape;353;p7"/>
            <p:cNvSpPr/>
            <p:nvPr/>
          </p:nvSpPr>
          <p:spPr>
            <a:xfrm>
              <a:off x="2907495" y="893130"/>
              <a:ext cx="1816716" cy="5768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
            <p:cNvSpPr txBox="1"/>
            <p:nvPr/>
          </p:nvSpPr>
          <p:spPr>
            <a:xfrm>
              <a:off x="2907495" y="893130"/>
              <a:ext cx="1816716" cy="576889"/>
            </a:xfrm>
            <a:prstGeom prst="rect">
              <a:avLst/>
            </a:prstGeom>
            <a:noFill/>
            <a:ln>
              <a:noFill/>
            </a:ln>
          </p:spPr>
          <p:txBody>
            <a:bodyPr spcFirstLastPara="1" wrap="square" lIns="41900" tIns="41900" rIns="41900" bIns="41900" anchor="ctr" anchorCtr="0">
              <a:noAutofit/>
            </a:bodyPr>
            <a:lstStyle/>
            <a:p>
              <a:pPr marL="57150" marR="0" lvl="1" indent="-66675" algn="l" rtl="0">
                <a:lnSpc>
                  <a:spcPct val="90000"/>
                </a:lnSpc>
                <a:spcBef>
                  <a:spcPts val="0"/>
                </a:spcBef>
                <a:spcAft>
                  <a:spcPts val="0"/>
                </a:spcAft>
                <a:buClr>
                  <a:schemeClr val="dk1"/>
                </a:buClr>
                <a:buSzPts val="1050"/>
                <a:buFont typeface="Times New Roman"/>
                <a:buChar char="•"/>
              </a:pPr>
              <a:r>
                <a:rPr lang="en-US" sz="1050" b="0" i="0" u="none" strike="noStrike" cap="none">
                  <a:solidFill>
                    <a:schemeClr val="dk1"/>
                  </a:solidFill>
                  <a:latin typeface="Times New Roman"/>
                  <a:ea typeface="Times New Roman"/>
                  <a:cs typeface="Times New Roman"/>
                  <a:sym typeface="Times New Roman"/>
                </a:rPr>
                <a:t>04-03-2024</a:t>
              </a:r>
              <a:endParaRPr sz="1050" b="0" i="0" u="none" strike="noStrike" cap="none">
                <a:solidFill>
                  <a:schemeClr val="dk1"/>
                </a:solidFill>
                <a:latin typeface="Times New Roman"/>
                <a:ea typeface="Times New Roman"/>
                <a:cs typeface="Times New Roman"/>
                <a:sym typeface="Times New Roman"/>
              </a:endParaRPr>
            </a:p>
          </p:txBody>
        </p:sp>
        <p:sp>
          <p:nvSpPr>
            <p:cNvPr id="355" name="Google Shape;355;p7"/>
            <p:cNvSpPr/>
            <p:nvPr/>
          </p:nvSpPr>
          <p:spPr>
            <a:xfrm rot="5400000">
              <a:off x="3077741" y="2307273"/>
              <a:ext cx="605733" cy="689606"/>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7"/>
            <p:cNvSpPr/>
            <p:nvPr/>
          </p:nvSpPr>
          <p:spPr>
            <a:xfrm>
              <a:off x="2917258" y="1635806"/>
              <a:ext cx="1019698" cy="713756"/>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
            <p:cNvSpPr txBox="1"/>
            <p:nvPr/>
          </p:nvSpPr>
          <p:spPr>
            <a:xfrm>
              <a:off x="2952107" y="1670655"/>
              <a:ext cx="950000" cy="644058"/>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1000"/>
                <a:buFont typeface="Times New Roman"/>
                <a:buNone/>
              </a:pPr>
              <a:r>
                <a:rPr lang="en-US" sz="1000" b="0" i="0" u="none" strike="noStrike" cap="none">
                  <a:solidFill>
                    <a:schemeClr val="dk1"/>
                  </a:solidFill>
                  <a:latin typeface="Times New Roman"/>
                  <a:ea typeface="Times New Roman"/>
                  <a:cs typeface="Times New Roman"/>
                  <a:sym typeface="Times New Roman"/>
                </a:rPr>
                <a:t>Design [Front End, Back End]</a:t>
              </a:r>
              <a:endParaRPr sz="1400" b="0" i="0" u="none" strike="noStrike" cap="none">
                <a:solidFill>
                  <a:srgbClr val="000000"/>
                </a:solidFill>
                <a:latin typeface="Arial"/>
                <a:ea typeface="Arial"/>
                <a:cs typeface="Arial"/>
                <a:sym typeface="Arial"/>
              </a:endParaRPr>
            </a:p>
          </p:txBody>
        </p:sp>
        <p:sp>
          <p:nvSpPr>
            <p:cNvPr id="358" name="Google Shape;358;p7"/>
            <p:cNvSpPr/>
            <p:nvPr/>
          </p:nvSpPr>
          <p:spPr>
            <a:xfrm>
              <a:off x="3933215" y="1703878"/>
              <a:ext cx="1656531" cy="5768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
            <p:cNvSpPr txBox="1"/>
            <p:nvPr/>
          </p:nvSpPr>
          <p:spPr>
            <a:xfrm>
              <a:off x="3933215" y="1703878"/>
              <a:ext cx="1656531" cy="576889"/>
            </a:xfrm>
            <a:prstGeom prst="rect">
              <a:avLst/>
            </a:prstGeom>
            <a:noFill/>
            <a:ln>
              <a:noFill/>
            </a:ln>
          </p:spPr>
          <p:txBody>
            <a:bodyPr spcFirstLastPara="1" wrap="square" lIns="41900" tIns="41900" rIns="41900" bIns="41900" anchor="ctr" anchorCtr="0">
              <a:noAutofit/>
            </a:bodyPr>
            <a:lstStyle/>
            <a:p>
              <a:pPr marL="57150" marR="0" lvl="1" indent="-69850" algn="l" rtl="0">
                <a:lnSpc>
                  <a:spcPct val="90000"/>
                </a:lnSpc>
                <a:spcBef>
                  <a:spcPts val="0"/>
                </a:spcBef>
                <a:spcAft>
                  <a:spcPts val="0"/>
                </a:spcAft>
                <a:buClr>
                  <a:schemeClr val="dk1"/>
                </a:buClr>
                <a:buSzPts val="1100"/>
                <a:buFont typeface="Times New Roman"/>
                <a:buChar char="•"/>
              </a:pPr>
              <a:r>
                <a:rPr lang="en-US" sz="1100" b="0" i="0" u="none" strike="noStrike" cap="none">
                  <a:solidFill>
                    <a:schemeClr val="dk1"/>
                  </a:solidFill>
                  <a:latin typeface="Times New Roman"/>
                  <a:ea typeface="Times New Roman"/>
                  <a:cs typeface="Times New Roman"/>
                  <a:sym typeface="Times New Roman"/>
                </a:rPr>
                <a:t>20-03-2024</a:t>
              </a:r>
              <a:endParaRPr sz="1400" b="0" i="0" u="none" strike="noStrike" cap="none">
                <a:solidFill>
                  <a:srgbClr val="000000"/>
                </a:solidFill>
                <a:latin typeface="Arial"/>
                <a:ea typeface="Arial"/>
                <a:cs typeface="Arial"/>
                <a:sym typeface="Arial"/>
              </a:endParaRPr>
            </a:p>
          </p:txBody>
        </p:sp>
        <p:sp>
          <p:nvSpPr>
            <p:cNvPr id="360" name="Google Shape;360;p7"/>
            <p:cNvSpPr/>
            <p:nvPr/>
          </p:nvSpPr>
          <p:spPr>
            <a:xfrm rot="5400000">
              <a:off x="4099742" y="3109057"/>
              <a:ext cx="605733" cy="689606"/>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7"/>
            <p:cNvSpPr/>
            <p:nvPr/>
          </p:nvSpPr>
          <p:spPr>
            <a:xfrm>
              <a:off x="3939259" y="2437589"/>
              <a:ext cx="1019698" cy="713756"/>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
            <p:cNvSpPr txBox="1"/>
            <p:nvPr/>
          </p:nvSpPr>
          <p:spPr>
            <a:xfrm>
              <a:off x="3974108" y="2472438"/>
              <a:ext cx="950000" cy="644058"/>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1000"/>
                <a:buFont typeface="Times New Roman"/>
                <a:buNone/>
              </a:pPr>
              <a:r>
                <a:rPr lang="en-US" sz="1000" b="0" i="0" u="none" strike="noStrike" cap="none">
                  <a:solidFill>
                    <a:schemeClr val="dk1"/>
                  </a:solidFill>
                  <a:latin typeface="Times New Roman"/>
                  <a:ea typeface="Times New Roman"/>
                  <a:cs typeface="Times New Roman"/>
                  <a:sym typeface="Times New Roman"/>
                </a:rPr>
                <a:t>Implementation</a:t>
              </a:r>
              <a:endParaRPr sz="1400" b="0" i="0" u="none" strike="noStrike" cap="none">
                <a:solidFill>
                  <a:srgbClr val="000000"/>
                </a:solidFill>
                <a:latin typeface="Arial"/>
                <a:ea typeface="Arial"/>
                <a:cs typeface="Arial"/>
                <a:sym typeface="Arial"/>
              </a:endParaRPr>
            </a:p>
          </p:txBody>
        </p:sp>
        <p:sp>
          <p:nvSpPr>
            <p:cNvPr id="363" name="Google Shape;363;p7"/>
            <p:cNvSpPr/>
            <p:nvPr/>
          </p:nvSpPr>
          <p:spPr>
            <a:xfrm>
              <a:off x="5020944" y="2505662"/>
              <a:ext cx="1608851" cy="5768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
            <p:cNvSpPr txBox="1"/>
            <p:nvPr/>
          </p:nvSpPr>
          <p:spPr>
            <a:xfrm>
              <a:off x="5020944" y="2505662"/>
              <a:ext cx="1608851" cy="576889"/>
            </a:xfrm>
            <a:prstGeom prst="rect">
              <a:avLst/>
            </a:prstGeom>
            <a:noFill/>
            <a:ln>
              <a:noFill/>
            </a:ln>
          </p:spPr>
          <p:txBody>
            <a:bodyPr spcFirstLastPara="1" wrap="square" lIns="41900" tIns="41900" rIns="41900" bIns="41900" anchor="ctr" anchorCtr="0">
              <a:noAutofit/>
            </a:bodyPr>
            <a:lstStyle/>
            <a:p>
              <a:pPr marL="57150" marR="0" lvl="1" indent="-69850" algn="l" rtl="0">
                <a:lnSpc>
                  <a:spcPct val="90000"/>
                </a:lnSpc>
                <a:spcBef>
                  <a:spcPts val="0"/>
                </a:spcBef>
                <a:spcAft>
                  <a:spcPts val="0"/>
                </a:spcAft>
                <a:buClr>
                  <a:schemeClr val="dk1"/>
                </a:buClr>
                <a:buSzPts val="1100"/>
                <a:buFont typeface="Times New Roman"/>
                <a:buChar char="•"/>
              </a:pPr>
              <a:r>
                <a:rPr lang="en-US" sz="1100" b="0" i="0" u="none" strike="noStrike" cap="none">
                  <a:solidFill>
                    <a:schemeClr val="dk1"/>
                  </a:solidFill>
                  <a:latin typeface="Times New Roman"/>
                  <a:ea typeface="Times New Roman"/>
                  <a:cs typeface="Times New Roman"/>
                  <a:sym typeface="Times New Roman"/>
                </a:rPr>
                <a:t>03-04-2024</a:t>
              </a:r>
              <a:endParaRPr sz="1400" b="0" i="0" u="none" strike="noStrike" cap="none">
                <a:solidFill>
                  <a:srgbClr val="000000"/>
                </a:solidFill>
                <a:latin typeface="Arial"/>
                <a:ea typeface="Arial"/>
                <a:cs typeface="Arial"/>
                <a:sym typeface="Arial"/>
              </a:endParaRPr>
            </a:p>
          </p:txBody>
        </p:sp>
        <p:sp>
          <p:nvSpPr>
            <p:cNvPr id="365" name="Google Shape;365;p7"/>
            <p:cNvSpPr/>
            <p:nvPr/>
          </p:nvSpPr>
          <p:spPr>
            <a:xfrm rot="5400000">
              <a:off x="5121743" y="3910841"/>
              <a:ext cx="605733" cy="689606"/>
            </a:xfrm>
            <a:prstGeom prst="bentUpArrow">
              <a:avLst>
                <a:gd name="adj1" fmla="val 32840"/>
                <a:gd name="adj2" fmla="val 25000"/>
                <a:gd name="adj3" fmla="val 35780"/>
              </a:avLst>
            </a:prstGeom>
            <a:solidFill>
              <a:srgbClr val="E0F0F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
            <p:cNvSpPr/>
            <p:nvPr/>
          </p:nvSpPr>
          <p:spPr>
            <a:xfrm>
              <a:off x="4961260" y="3239373"/>
              <a:ext cx="1019698" cy="713756"/>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
            <p:cNvSpPr txBox="1"/>
            <p:nvPr/>
          </p:nvSpPr>
          <p:spPr>
            <a:xfrm>
              <a:off x="4996109" y="3274222"/>
              <a:ext cx="950000" cy="644058"/>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1000"/>
                <a:buFont typeface="Times New Roman"/>
                <a:buNone/>
              </a:pPr>
              <a:r>
                <a:rPr lang="en-US" sz="1000" b="0" i="0" u="none" strike="noStrike" cap="none">
                  <a:solidFill>
                    <a:schemeClr val="dk1"/>
                  </a:solidFill>
                  <a:latin typeface="Times New Roman"/>
                  <a:ea typeface="Times New Roman"/>
                  <a:cs typeface="Times New Roman"/>
                  <a:sym typeface="Times New Roman"/>
                </a:rPr>
                <a:t>Testing</a:t>
              </a:r>
              <a:endParaRPr sz="1400" b="0" i="0" u="none" strike="noStrike" cap="none">
                <a:solidFill>
                  <a:srgbClr val="000000"/>
                </a:solidFill>
                <a:latin typeface="Arial"/>
                <a:ea typeface="Arial"/>
                <a:cs typeface="Arial"/>
                <a:sym typeface="Arial"/>
              </a:endParaRPr>
            </a:p>
          </p:txBody>
        </p:sp>
        <p:sp>
          <p:nvSpPr>
            <p:cNvPr id="368" name="Google Shape;368;p7"/>
            <p:cNvSpPr/>
            <p:nvPr/>
          </p:nvSpPr>
          <p:spPr>
            <a:xfrm>
              <a:off x="5976027" y="3307446"/>
              <a:ext cx="1561179" cy="5768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
            <p:cNvSpPr txBox="1"/>
            <p:nvPr/>
          </p:nvSpPr>
          <p:spPr>
            <a:xfrm>
              <a:off x="5976027" y="3307446"/>
              <a:ext cx="1561179" cy="576889"/>
            </a:xfrm>
            <a:prstGeom prst="rect">
              <a:avLst/>
            </a:prstGeom>
            <a:noFill/>
            <a:ln>
              <a:noFill/>
            </a:ln>
          </p:spPr>
          <p:txBody>
            <a:bodyPr spcFirstLastPara="1" wrap="square" lIns="38100" tIns="38100" rIns="38100" bIns="38100" anchor="ctr" anchorCtr="0">
              <a:noAutofit/>
            </a:bodyPr>
            <a:lstStyle/>
            <a:p>
              <a:pPr marL="57150" marR="0" lvl="1" indent="-57150" algn="l" rtl="0">
                <a:lnSpc>
                  <a:spcPct val="90000"/>
                </a:lnSpc>
                <a:spcBef>
                  <a:spcPts val="0"/>
                </a:spcBef>
                <a:spcAft>
                  <a:spcPts val="0"/>
                </a:spcAft>
                <a:buClr>
                  <a:schemeClr val="dk1"/>
                </a:buClr>
                <a:buSzPts val="1000"/>
                <a:buFont typeface="Times New Roman"/>
                <a:buChar char="•"/>
              </a:pPr>
              <a:r>
                <a:rPr lang="en-US" sz="1000" b="0" i="0" u="none" strike="noStrike" cap="none">
                  <a:solidFill>
                    <a:schemeClr val="dk1"/>
                  </a:solidFill>
                  <a:latin typeface="Times New Roman"/>
                  <a:ea typeface="Times New Roman"/>
                  <a:cs typeface="Times New Roman"/>
                  <a:sym typeface="Times New Roman"/>
                </a:rPr>
                <a:t>20-04-2024</a:t>
              </a:r>
              <a:endParaRPr sz="1400" b="0" i="0" u="none" strike="noStrike" cap="none">
                <a:solidFill>
                  <a:srgbClr val="000000"/>
                </a:solidFill>
                <a:latin typeface="Arial"/>
                <a:ea typeface="Arial"/>
                <a:cs typeface="Arial"/>
                <a:sym typeface="Arial"/>
              </a:endParaRPr>
            </a:p>
          </p:txBody>
        </p:sp>
        <p:sp>
          <p:nvSpPr>
            <p:cNvPr id="370" name="Google Shape;370;p7"/>
            <p:cNvSpPr/>
            <p:nvPr/>
          </p:nvSpPr>
          <p:spPr>
            <a:xfrm>
              <a:off x="5983262" y="4041157"/>
              <a:ext cx="1019698" cy="713756"/>
            </a:xfrm>
            <a:prstGeom prst="roundRect">
              <a:avLst>
                <a:gd name="adj" fmla="val 1667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
            <p:cNvSpPr txBox="1"/>
            <p:nvPr/>
          </p:nvSpPr>
          <p:spPr>
            <a:xfrm>
              <a:off x="6018111" y="4076006"/>
              <a:ext cx="950000" cy="644058"/>
            </a:xfrm>
            <a:prstGeom prst="rect">
              <a:avLst/>
            </a:prstGeom>
            <a:no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chemeClr val="dk1"/>
                </a:buClr>
                <a:buSzPts val="1000"/>
                <a:buFont typeface="Times New Roman"/>
                <a:buNone/>
              </a:pPr>
              <a:r>
                <a:rPr lang="en-US" sz="1000" b="0" i="0" u="none" strike="noStrike" cap="none">
                  <a:solidFill>
                    <a:schemeClr val="dk1"/>
                  </a:solidFill>
                  <a:latin typeface="Times New Roman"/>
                  <a:ea typeface="Times New Roman"/>
                  <a:cs typeface="Times New Roman"/>
                  <a:sym typeface="Times New Roman"/>
                </a:rPr>
                <a:t>Document Submission</a:t>
              </a:r>
              <a:endParaRPr sz="1400" b="0" i="0" u="none" strike="noStrike" cap="none">
                <a:solidFill>
                  <a:srgbClr val="000000"/>
                </a:solidFill>
                <a:latin typeface="Arial"/>
                <a:ea typeface="Arial"/>
                <a:cs typeface="Arial"/>
                <a:sym typeface="Arial"/>
              </a:endParaRPr>
            </a:p>
          </p:txBody>
        </p:sp>
        <p:sp>
          <p:nvSpPr>
            <p:cNvPr id="372" name="Google Shape;372;p7"/>
            <p:cNvSpPr/>
            <p:nvPr/>
          </p:nvSpPr>
          <p:spPr>
            <a:xfrm>
              <a:off x="7007918" y="4116210"/>
              <a:ext cx="1094685" cy="57688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
            <p:cNvSpPr txBox="1"/>
            <p:nvPr/>
          </p:nvSpPr>
          <p:spPr>
            <a:xfrm>
              <a:off x="7007918" y="4116210"/>
              <a:ext cx="1094685" cy="576889"/>
            </a:xfrm>
            <a:prstGeom prst="rect">
              <a:avLst/>
            </a:prstGeom>
            <a:noFill/>
            <a:ln>
              <a:noFill/>
            </a:ln>
          </p:spPr>
          <p:txBody>
            <a:bodyPr spcFirstLastPara="1" wrap="square" lIns="38100" tIns="38100" rIns="38100" bIns="38100" anchor="ctr" anchorCtr="0">
              <a:noAutofit/>
            </a:bodyPr>
            <a:lstStyle/>
            <a:p>
              <a:pPr marL="57150" marR="0" lvl="1" indent="-57150" algn="l" rtl="0">
                <a:lnSpc>
                  <a:spcPct val="90000"/>
                </a:lnSpc>
                <a:spcBef>
                  <a:spcPts val="0"/>
                </a:spcBef>
                <a:spcAft>
                  <a:spcPts val="0"/>
                </a:spcAft>
                <a:buClr>
                  <a:schemeClr val="dk1"/>
                </a:buClr>
                <a:buSzPts val="1000"/>
                <a:buFont typeface="Times New Roman"/>
                <a:buChar char="•"/>
              </a:pPr>
              <a:r>
                <a:rPr lang="en-US" sz="1000" dirty="0">
                  <a:solidFill>
                    <a:schemeClr val="dk1"/>
                  </a:solidFill>
                  <a:latin typeface="Times New Roman"/>
                  <a:ea typeface="Times New Roman"/>
                  <a:cs typeface="Times New Roman"/>
                  <a:sym typeface="Times New Roman"/>
                </a:rPr>
                <a:t>05</a:t>
              </a:r>
              <a:r>
                <a:rPr lang="en-US" sz="1000" b="0" i="0" u="none" strike="noStrike" cap="none" dirty="0">
                  <a:solidFill>
                    <a:schemeClr val="dk1"/>
                  </a:solidFill>
                  <a:latin typeface="Times New Roman"/>
                  <a:ea typeface="Times New Roman"/>
                  <a:cs typeface="Times New Roman"/>
                  <a:sym typeface="Times New Roman"/>
                </a:rPr>
                <a:t>-05-2024</a:t>
              </a:r>
              <a:endParaRPr sz="1400" b="0" i="0" u="none" strike="noStrike" cap="none" dirty="0">
                <a:solidFill>
                  <a:srgbClr val="000000"/>
                </a:solidFill>
                <a:latin typeface="Arial"/>
                <a:ea typeface="Arial"/>
                <a:cs typeface="Arial"/>
                <a:sym typeface="Arial"/>
              </a:endParaRPr>
            </a:p>
          </p:txBody>
        </p:sp>
      </p:grpSp>
      <p:sp>
        <p:nvSpPr>
          <p:cNvPr id="374" name="Google Shape;374;p7"/>
          <p:cNvSpPr txBox="1">
            <a:spLocks noGrp="1"/>
          </p:cNvSpPr>
          <p:nvPr>
            <p:ph type="sldNum" idx="12"/>
          </p:nvPr>
        </p:nvSpPr>
        <p:spPr>
          <a:xfrm>
            <a:off x="8317318" y="381000"/>
            <a:ext cx="301909"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22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8"/>
          <p:cNvSpPr txBox="1">
            <a:spLocks noGrp="1"/>
          </p:cNvSpPr>
          <p:nvPr>
            <p:ph type="title"/>
          </p:nvPr>
        </p:nvSpPr>
        <p:spPr>
          <a:xfrm>
            <a:off x="444137" y="1137103"/>
            <a:ext cx="8229600" cy="100520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a:latin typeface="Times New Roman"/>
                <a:ea typeface="Times New Roman"/>
                <a:cs typeface="Times New Roman"/>
                <a:sym typeface="Times New Roman"/>
              </a:rPr>
              <a:t>Conclusion</a:t>
            </a:r>
            <a:endParaRPr sz="3200">
              <a:latin typeface="Times New Roman"/>
              <a:ea typeface="Times New Roman"/>
              <a:cs typeface="Times New Roman"/>
              <a:sym typeface="Times New Roman"/>
            </a:endParaRPr>
          </a:p>
        </p:txBody>
      </p:sp>
      <p:sp>
        <p:nvSpPr>
          <p:cNvPr id="380" name="Google Shape;380;p8"/>
          <p:cNvSpPr txBox="1">
            <a:spLocks noGrp="1"/>
          </p:cNvSpPr>
          <p:nvPr>
            <p:ph type="sldNum" idx="12"/>
          </p:nvPr>
        </p:nvSpPr>
        <p:spPr>
          <a:xfrm>
            <a:off x="8308692" y="381000"/>
            <a:ext cx="301909"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23</a:t>
            </a:r>
            <a:endParaRPr/>
          </a:p>
        </p:txBody>
      </p:sp>
      <p:sp>
        <p:nvSpPr>
          <p:cNvPr id="381" name="Google Shape;381;p8"/>
          <p:cNvSpPr txBox="1"/>
          <p:nvPr/>
        </p:nvSpPr>
        <p:spPr>
          <a:xfrm>
            <a:off x="699600" y="2142300"/>
            <a:ext cx="7495500" cy="2339700"/>
          </a:xfrm>
          <a:prstGeom prst="rect">
            <a:avLst/>
          </a:prstGeom>
          <a:noFill/>
          <a:ln>
            <a:noFill/>
          </a:ln>
        </p:spPr>
        <p:txBody>
          <a:bodyPr spcFirstLastPara="1" wrap="square" lIns="91425" tIns="91425" rIns="91425" bIns="91425" anchor="t" anchorCtr="0">
            <a:spAutoFit/>
          </a:bodyPr>
          <a:lstStyle/>
          <a:p>
            <a:pPr marL="0" marR="0" lvl="0" indent="457200" algn="just" rtl="0">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Employing advanced models like YOLOv8n or Detectron, the future of ASD diagnosis can be transformed into something more accurate and efficient. Such models bring out practical solutions in real time, considering that model strength lies in the extraction of features from any image without loss due to computation speed thereafter while requiring little power for processing them which may not allow enough room for deep learning parameters. An account of this is their effectiveness when using resources, their capability when it comes to detecting numerous objects and resistance to changes in the environment; because of these reasons robots are likely to operate in different hospitals and other medical institutions; in addition, they can be interconnected with medical information systems so that new automated systems are used for diagnosing ASD which facilitate the treatment and increases quality of patients life.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d1fe8bd7ed_0_11"/>
          <p:cNvSpPr txBox="1">
            <a:spLocks noGrp="1"/>
          </p:cNvSpPr>
          <p:nvPr>
            <p:ph type="sldNum" idx="12"/>
          </p:nvPr>
        </p:nvSpPr>
        <p:spPr>
          <a:xfrm>
            <a:off x="8308692" y="381000"/>
            <a:ext cx="301800" cy="307800"/>
          </a:xfrm>
          <a:prstGeom prst="rect">
            <a:avLst/>
          </a:prstGeom>
        </p:spPr>
        <p:txBody>
          <a:bodyPr spcFirstLastPara="1" wrap="square" lIns="45700" tIns="45700" rIns="45700" bIns="45700" anchor="t" anchorCtr="0">
            <a:spAutoFit/>
          </a:bodyPr>
          <a:lstStyle/>
          <a:p>
            <a:pPr marL="0" lvl="0" indent="0" algn="r" rtl="0">
              <a:spcBef>
                <a:spcPts val="0"/>
              </a:spcBef>
              <a:spcAft>
                <a:spcPts val="0"/>
              </a:spcAft>
              <a:buClr>
                <a:srgbClr val="000000"/>
              </a:buClr>
              <a:buSzPts val="1400"/>
              <a:buFont typeface="Arial"/>
              <a:buNone/>
            </a:pPr>
            <a:fld id="{00000000-1234-1234-1234-123412341234}" type="slidenum">
              <a:rPr lang="en-US"/>
              <a:t>36</a:t>
            </a:fld>
            <a:endParaRPr/>
          </a:p>
        </p:txBody>
      </p:sp>
      <p:sp>
        <p:nvSpPr>
          <p:cNvPr id="387" name="Google Shape;387;g2d1fe8bd7ed_0_11"/>
          <p:cNvSpPr txBox="1">
            <a:spLocks noGrp="1"/>
          </p:cNvSpPr>
          <p:nvPr>
            <p:ph type="title"/>
          </p:nvPr>
        </p:nvSpPr>
        <p:spPr>
          <a:xfrm>
            <a:off x="457200" y="92074"/>
            <a:ext cx="8229600" cy="1508100"/>
          </a:xfrm>
          <a:prstGeom prst="rect">
            <a:avLst/>
          </a:prstGeom>
        </p:spPr>
        <p:txBody>
          <a:bodyPr spcFirstLastPara="1" wrap="square" lIns="45700" tIns="45700" rIns="45700" bIns="45700" anchor="ctr" anchorCtr="0">
            <a:noAutofit/>
          </a:bodyPr>
          <a:lstStyle/>
          <a:p>
            <a:pPr marL="0" lvl="0" indent="0" algn="ctr" rtl="0">
              <a:spcBef>
                <a:spcPts val="0"/>
              </a:spcBef>
              <a:spcAft>
                <a:spcPts val="0"/>
              </a:spcAft>
              <a:buNone/>
            </a:pPr>
            <a:r>
              <a:rPr lang="en-US"/>
              <a:t>Future Scope</a:t>
            </a:r>
            <a:endParaRPr/>
          </a:p>
        </p:txBody>
      </p:sp>
      <p:sp>
        <p:nvSpPr>
          <p:cNvPr id="388" name="Google Shape;388;g2d1fe8bd7ed_0_11"/>
          <p:cNvSpPr txBox="1"/>
          <p:nvPr/>
        </p:nvSpPr>
        <p:spPr>
          <a:xfrm>
            <a:off x="1156275" y="2412250"/>
            <a:ext cx="7246800" cy="20934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US" sz="1600">
                <a:latin typeface="Times New Roman"/>
                <a:ea typeface="Times New Roman"/>
                <a:cs typeface="Times New Roman"/>
                <a:sym typeface="Times New Roman"/>
              </a:rPr>
              <a:t>Further exploration could focus on enhancing the efficiency and scalability of the trained model by optimizing hyperparameters and exploring advanced training techniques. Additionally, investigating the model's performance on larger and more diverse datasets could provide valuable insights into its generalization capabilities across various real-world scenarios. </a:t>
            </a:r>
            <a:endParaRPr sz="16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9"/>
          <p:cNvSpPr txBox="1">
            <a:spLocks noGrp="1"/>
          </p:cNvSpPr>
          <p:nvPr>
            <p:ph type="sldNum" idx="12"/>
          </p:nvPr>
        </p:nvSpPr>
        <p:spPr>
          <a:xfrm>
            <a:off x="8407576" y="381000"/>
            <a:ext cx="322356" cy="307736"/>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latin typeface="Arial"/>
                <a:ea typeface="Arial"/>
                <a:cs typeface="Arial"/>
                <a:sym typeface="Arial"/>
              </a:rPr>
              <a:t>24</a:t>
            </a:r>
            <a:endParaRPr/>
          </a:p>
        </p:txBody>
      </p:sp>
      <p:sp>
        <p:nvSpPr>
          <p:cNvPr id="394" name="Google Shape;394;p9"/>
          <p:cNvSpPr txBox="1">
            <a:spLocks noGrp="1"/>
          </p:cNvSpPr>
          <p:nvPr>
            <p:ph type="title"/>
          </p:nvPr>
        </p:nvSpPr>
        <p:spPr>
          <a:xfrm>
            <a:off x="977537" y="1036320"/>
            <a:ext cx="6858000" cy="808038"/>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a:latin typeface="Times New Roman"/>
                <a:ea typeface="Times New Roman"/>
                <a:cs typeface="Times New Roman"/>
                <a:sym typeface="Times New Roman"/>
              </a:rPr>
              <a:t>References</a:t>
            </a:r>
            <a:endParaRPr/>
          </a:p>
        </p:txBody>
      </p:sp>
      <p:sp>
        <p:nvSpPr>
          <p:cNvPr id="395" name="Google Shape;395;p9"/>
          <p:cNvSpPr txBox="1"/>
          <p:nvPr/>
        </p:nvSpPr>
        <p:spPr>
          <a:xfrm>
            <a:off x="479550" y="2137656"/>
            <a:ext cx="8184900" cy="353939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222222"/>
              </a:buClr>
              <a:buSzPts val="1700"/>
              <a:buFont typeface="Times New Roman"/>
              <a:buNone/>
            </a:pPr>
            <a:r>
              <a:rPr lang="en-US" sz="1400" b="0" i="0" u="none" strike="noStrike" cap="none" dirty="0">
                <a:solidFill>
                  <a:srgbClr val="222222"/>
                </a:solidFill>
                <a:latin typeface="Times New Roman"/>
                <a:ea typeface="Times New Roman"/>
                <a:cs typeface="Times New Roman"/>
                <a:sym typeface="Times New Roman"/>
              </a:rPr>
              <a:t>[1] Y. Du, H. Hao, Y. Xing, J. </a:t>
            </a:r>
            <a:r>
              <a:rPr lang="en-US" sz="1400" b="0" i="0" u="none" strike="noStrike" cap="none" dirty="0" err="1">
                <a:solidFill>
                  <a:srgbClr val="222222"/>
                </a:solidFill>
                <a:latin typeface="Times New Roman"/>
                <a:ea typeface="Times New Roman"/>
                <a:cs typeface="Times New Roman"/>
                <a:sym typeface="Times New Roman"/>
              </a:rPr>
              <a:t>Niu</a:t>
            </a:r>
            <a:r>
              <a:rPr lang="en-US" sz="1400" b="0" i="0" u="none" strike="noStrike" cap="none" dirty="0">
                <a:solidFill>
                  <a:srgbClr val="222222"/>
                </a:solidFill>
                <a:latin typeface="Times New Roman"/>
                <a:ea typeface="Times New Roman"/>
                <a:cs typeface="Times New Roman"/>
                <a:sym typeface="Times New Roman"/>
              </a:rPr>
              <a:t> and V. D. Calhoun, "A Transdiagnostic Biotype Detection Method for Schizophrenia and Autism Spectrum Disorder Based on Graph Kernel," 2021 43rd Annual International Conference of the IEEE Engineering in Medicine &amp; Biology Society (EMBC), Mexico, 2021.</a:t>
            </a:r>
          </a:p>
          <a:p>
            <a:pPr marL="0" marR="0" lvl="0" indent="0" algn="just" rtl="0">
              <a:lnSpc>
                <a:spcPct val="100000"/>
              </a:lnSpc>
              <a:spcBef>
                <a:spcPts val="0"/>
              </a:spcBef>
              <a:spcAft>
                <a:spcPts val="0"/>
              </a:spcAft>
              <a:buClr>
                <a:srgbClr val="222222"/>
              </a:buClr>
              <a:buSzPts val="1700"/>
              <a:buFont typeface="Times New Roman"/>
              <a:buNone/>
            </a:pPr>
            <a:endParaRPr sz="14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22222"/>
              </a:buClr>
              <a:buSzPts val="1700"/>
              <a:buFont typeface="Times New Roman"/>
              <a:buNone/>
            </a:pPr>
            <a:r>
              <a:rPr lang="en-US" sz="1400" b="0" i="0" u="none" strike="noStrike" cap="none" dirty="0">
                <a:solidFill>
                  <a:srgbClr val="222222"/>
                </a:solidFill>
                <a:latin typeface="Times New Roman"/>
                <a:ea typeface="Times New Roman"/>
                <a:cs typeface="Times New Roman"/>
                <a:sym typeface="Times New Roman"/>
              </a:rPr>
              <a:t>[2] S. Ram Arumugam, S. Ganesh </a:t>
            </a:r>
            <a:r>
              <a:rPr lang="en-US" sz="1400" b="0" i="0" u="none" strike="noStrike" cap="none" dirty="0" err="1">
                <a:solidFill>
                  <a:srgbClr val="222222"/>
                </a:solidFill>
                <a:latin typeface="Times New Roman"/>
                <a:ea typeface="Times New Roman"/>
                <a:cs typeface="Times New Roman"/>
                <a:sym typeface="Times New Roman"/>
              </a:rPr>
              <a:t>Karuppasamy</a:t>
            </a:r>
            <a:r>
              <a:rPr lang="en-US" sz="1400" b="0" i="0" u="none" strike="noStrike" cap="none" dirty="0">
                <a:solidFill>
                  <a:srgbClr val="222222"/>
                </a:solidFill>
                <a:latin typeface="Times New Roman"/>
                <a:ea typeface="Times New Roman"/>
                <a:cs typeface="Times New Roman"/>
                <a:sym typeface="Times New Roman"/>
              </a:rPr>
              <a:t>, S. </a:t>
            </a:r>
            <a:r>
              <a:rPr lang="en-US" sz="1400" b="0" i="0" u="none" strike="noStrike" cap="none" dirty="0" err="1">
                <a:solidFill>
                  <a:srgbClr val="222222"/>
                </a:solidFill>
                <a:latin typeface="Times New Roman"/>
                <a:ea typeface="Times New Roman"/>
                <a:cs typeface="Times New Roman"/>
                <a:sym typeface="Times New Roman"/>
              </a:rPr>
              <a:t>Gowr</a:t>
            </a:r>
            <a:r>
              <a:rPr lang="en-US" sz="1400" b="0" i="0" u="none" strike="noStrike" cap="none" dirty="0">
                <a:solidFill>
                  <a:srgbClr val="222222"/>
                </a:solidFill>
                <a:latin typeface="Times New Roman"/>
                <a:ea typeface="Times New Roman"/>
                <a:cs typeface="Times New Roman"/>
                <a:sym typeface="Times New Roman"/>
              </a:rPr>
              <a:t>, O. Manoj and K. </a:t>
            </a:r>
            <a:r>
              <a:rPr lang="en-US" sz="1400" b="0" i="0" u="none" strike="noStrike" cap="none" dirty="0" err="1">
                <a:solidFill>
                  <a:srgbClr val="222222"/>
                </a:solidFill>
                <a:latin typeface="Times New Roman"/>
                <a:ea typeface="Times New Roman"/>
                <a:cs typeface="Times New Roman"/>
                <a:sym typeface="Times New Roman"/>
              </a:rPr>
              <a:t>Kalaivani</a:t>
            </a:r>
            <a:r>
              <a:rPr lang="en-US" sz="1400" b="0" i="0" u="none" strike="noStrike" cap="none" dirty="0">
                <a:solidFill>
                  <a:srgbClr val="222222"/>
                </a:solidFill>
                <a:latin typeface="Times New Roman"/>
                <a:ea typeface="Times New Roman"/>
                <a:cs typeface="Times New Roman"/>
                <a:sym typeface="Times New Roman"/>
              </a:rPr>
              <a:t>, "A Deep Convolutional Neural Network based Detection System for Autism Spectrum Disorder in Facial images," 2021 Fifth International Conference on I-SMAC (IoT in Social, Mobile, Analytics and Cloud) (I-SMAC), </a:t>
            </a:r>
            <a:r>
              <a:rPr lang="en-US" sz="1400" b="0" i="0" u="none" strike="noStrike" cap="none" dirty="0" err="1">
                <a:solidFill>
                  <a:srgbClr val="222222"/>
                </a:solidFill>
                <a:latin typeface="Times New Roman"/>
                <a:ea typeface="Times New Roman"/>
                <a:cs typeface="Times New Roman"/>
                <a:sym typeface="Times New Roman"/>
              </a:rPr>
              <a:t>Palladam</a:t>
            </a:r>
            <a:r>
              <a:rPr lang="en-US" sz="1400" b="0" i="0" u="none" strike="noStrike" cap="none" dirty="0">
                <a:solidFill>
                  <a:srgbClr val="222222"/>
                </a:solidFill>
                <a:latin typeface="Times New Roman"/>
                <a:ea typeface="Times New Roman"/>
                <a:cs typeface="Times New Roman"/>
                <a:sym typeface="Times New Roman"/>
              </a:rPr>
              <a:t>, India, 2021</a:t>
            </a:r>
            <a:r>
              <a:rPr lang="en-IN" sz="1400" b="0" i="0" u="none" strike="noStrike" cap="none" dirty="0">
                <a:solidFill>
                  <a:srgbClr val="222222"/>
                </a:solidFill>
                <a:latin typeface="Times New Roman"/>
                <a:ea typeface="Times New Roman"/>
                <a:cs typeface="Times New Roman"/>
                <a:sym typeface="Times New Roman"/>
              </a:rPr>
              <a:t>.</a:t>
            </a:r>
            <a:endParaRPr sz="14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22222"/>
              </a:buClr>
              <a:buSzPts val="1700"/>
              <a:buFont typeface="Times New Roman"/>
              <a:buNone/>
            </a:pPr>
            <a:endParaRPr sz="14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700"/>
              <a:buFont typeface="Times New Roman"/>
              <a:buNone/>
            </a:pPr>
            <a:r>
              <a:rPr lang="en-US" sz="1400" b="0" i="0" u="none" strike="noStrike" cap="none" dirty="0">
                <a:solidFill>
                  <a:srgbClr val="000000"/>
                </a:solidFill>
                <a:latin typeface="Times New Roman"/>
                <a:ea typeface="Times New Roman"/>
                <a:cs typeface="Times New Roman"/>
                <a:sym typeface="Times New Roman"/>
              </a:rPr>
              <a:t>[3]S. Bose and P. Seth, "Screening of Autism Spectrum Disorder using Machine Learning Approach in Accordance with DSM-5," 2023 7th International Conference on Electronics, Materials Engineering &amp; Nano-Technology (</a:t>
            </a:r>
            <a:r>
              <a:rPr lang="en-US" sz="1400" b="0" i="0" u="none" strike="noStrike" cap="none" dirty="0" err="1">
                <a:solidFill>
                  <a:srgbClr val="000000"/>
                </a:solidFill>
                <a:latin typeface="Times New Roman"/>
                <a:ea typeface="Times New Roman"/>
                <a:cs typeface="Times New Roman"/>
                <a:sym typeface="Times New Roman"/>
              </a:rPr>
              <a:t>IEMENTech</a:t>
            </a:r>
            <a:r>
              <a:rPr lang="en-US" sz="1400" b="0" i="0" u="none" strike="noStrike" cap="none" dirty="0">
                <a:solidFill>
                  <a:srgbClr val="000000"/>
                </a:solidFill>
                <a:latin typeface="Times New Roman"/>
                <a:ea typeface="Times New Roman"/>
                <a:cs typeface="Times New Roman"/>
                <a:sym typeface="Times New Roman"/>
              </a:rPr>
              <a:t>), Kolkata, India, 2023</a:t>
            </a:r>
            <a:r>
              <a:rPr lang="en-IN" sz="1400" b="0" i="0" u="none" strike="noStrike" cap="none" dirty="0">
                <a:solidFill>
                  <a:srgbClr val="000000"/>
                </a:solidFill>
                <a:latin typeface="Times New Roman"/>
                <a:ea typeface="Times New Roman"/>
                <a:cs typeface="Times New Roman"/>
                <a:sym typeface="Times New Roman"/>
              </a:rPr>
              <a:t>.</a:t>
            </a:r>
            <a:endParaRPr sz="14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700"/>
              <a:buFont typeface="Times New Roman"/>
              <a:buNone/>
            </a:pPr>
            <a:endParaRPr sz="14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700"/>
              <a:buFont typeface="Times New Roman"/>
              <a:buNone/>
            </a:pPr>
            <a:r>
              <a:rPr lang="en-US" sz="1400" b="0" i="0" u="none" strike="noStrike" cap="none" dirty="0">
                <a:solidFill>
                  <a:srgbClr val="000000"/>
                </a:solidFill>
                <a:latin typeface="Times New Roman"/>
                <a:ea typeface="Times New Roman"/>
                <a:cs typeface="Times New Roman"/>
                <a:sym typeface="Times New Roman"/>
              </a:rPr>
              <a:t>[4]T. L. </a:t>
            </a:r>
            <a:r>
              <a:rPr lang="en-US" sz="1400" b="0" i="0" u="none" strike="noStrike" cap="none" dirty="0" err="1">
                <a:solidFill>
                  <a:srgbClr val="000000"/>
                </a:solidFill>
                <a:latin typeface="Times New Roman"/>
                <a:ea typeface="Times New Roman"/>
                <a:cs typeface="Times New Roman"/>
                <a:sym typeface="Times New Roman"/>
              </a:rPr>
              <a:t>Praveena</a:t>
            </a:r>
            <a:r>
              <a:rPr lang="en-US" sz="1400" b="0" i="0" u="none" strike="noStrike" cap="none" dirty="0">
                <a:solidFill>
                  <a:srgbClr val="000000"/>
                </a:solidFill>
                <a:latin typeface="Times New Roman"/>
                <a:ea typeface="Times New Roman"/>
                <a:cs typeface="Times New Roman"/>
                <a:sym typeface="Times New Roman"/>
              </a:rPr>
              <a:t> and N. V. M. Lakshmi, "Multi Label Classification for Emotion Analysis of Autism Spectrum Disorder Children using Deep Neural Networks," 2021 Third International Conference on Inventive Research in Computing Applications (ICIRCA), Coimbatore, India, 2021.</a:t>
            </a:r>
            <a:endParaRPr sz="14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2bca693f2c1_0_42"/>
          <p:cNvSpPr txBox="1">
            <a:spLocks noGrp="1"/>
          </p:cNvSpPr>
          <p:nvPr>
            <p:ph type="sldNum" idx="12"/>
          </p:nvPr>
        </p:nvSpPr>
        <p:spPr>
          <a:xfrm>
            <a:off x="8289985" y="381000"/>
            <a:ext cx="320691" cy="30780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38</a:t>
            </a:fld>
            <a:endParaRPr/>
          </a:p>
        </p:txBody>
      </p:sp>
      <p:sp>
        <p:nvSpPr>
          <p:cNvPr id="401" name="Google Shape;401;g2bca693f2c1_0_42"/>
          <p:cNvSpPr txBox="1">
            <a:spLocks noGrp="1"/>
          </p:cNvSpPr>
          <p:nvPr>
            <p:ph type="title"/>
          </p:nvPr>
        </p:nvSpPr>
        <p:spPr>
          <a:xfrm>
            <a:off x="977537" y="1036320"/>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a:latin typeface="Times New Roman"/>
                <a:ea typeface="Times New Roman"/>
                <a:cs typeface="Times New Roman"/>
                <a:sym typeface="Times New Roman"/>
              </a:rPr>
              <a:t>References</a:t>
            </a:r>
            <a:endParaRPr/>
          </a:p>
        </p:txBody>
      </p:sp>
      <p:sp>
        <p:nvSpPr>
          <p:cNvPr id="402" name="Google Shape;402;g2bca693f2c1_0_42"/>
          <p:cNvSpPr txBox="1"/>
          <p:nvPr/>
        </p:nvSpPr>
        <p:spPr>
          <a:xfrm>
            <a:off x="543683" y="1844358"/>
            <a:ext cx="8184900" cy="289305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222222"/>
              </a:buClr>
              <a:buSzPts val="1700"/>
              <a:buFont typeface="Times New Roman"/>
              <a:buNone/>
            </a:pPr>
            <a:r>
              <a:rPr lang="en-US" sz="1400" b="0" i="0" u="none" strike="noStrike" cap="none" dirty="0">
                <a:solidFill>
                  <a:srgbClr val="222222"/>
                </a:solidFill>
                <a:latin typeface="Times New Roman"/>
                <a:ea typeface="Times New Roman"/>
                <a:cs typeface="Times New Roman"/>
                <a:sym typeface="Times New Roman"/>
              </a:rPr>
              <a:t>[5] M. S. Venkata Sai Krishna </a:t>
            </a:r>
            <a:r>
              <a:rPr lang="en-US" sz="1400" b="0" i="0" u="none" strike="noStrike" cap="none" dirty="0" err="1">
                <a:solidFill>
                  <a:srgbClr val="222222"/>
                </a:solidFill>
                <a:latin typeface="Times New Roman"/>
                <a:ea typeface="Times New Roman"/>
                <a:cs typeface="Times New Roman"/>
                <a:sym typeface="Times New Roman"/>
              </a:rPr>
              <a:t>Narala</a:t>
            </a:r>
            <a:r>
              <a:rPr lang="en-US" sz="1400" b="0" i="0" u="none" strike="noStrike" cap="none" dirty="0">
                <a:solidFill>
                  <a:srgbClr val="222222"/>
                </a:solidFill>
                <a:latin typeface="Times New Roman"/>
                <a:ea typeface="Times New Roman"/>
                <a:cs typeface="Times New Roman"/>
                <a:sym typeface="Times New Roman"/>
              </a:rPr>
              <a:t>, S. Vemuri and C. </a:t>
            </a:r>
            <a:r>
              <a:rPr lang="en-US" sz="1400" b="0" i="0" u="none" strike="noStrike" cap="none" dirty="0" err="1">
                <a:solidFill>
                  <a:srgbClr val="222222"/>
                </a:solidFill>
                <a:latin typeface="Times New Roman"/>
                <a:ea typeface="Times New Roman"/>
                <a:cs typeface="Times New Roman"/>
                <a:sym typeface="Times New Roman"/>
              </a:rPr>
              <a:t>Kattula</a:t>
            </a:r>
            <a:r>
              <a:rPr lang="en-US" sz="1400" b="0" i="0" u="none" strike="noStrike" cap="none" dirty="0">
                <a:solidFill>
                  <a:srgbClr val="222222"/>
                </a:solidFill>
                <a:latin typeface="Times New Roman"/>
                <a:ea typeface="Times New Roman"/>
                <a:cs typeface="Times New Roman"/>
                <a:sym typeface="Times New Roman"/>
              </a:rPr>
              <a:t>, "Prediction of Autism Spectrum Disorder Using Efficient Net," 2023 9th International Conference on Advanced Computing and Communication Systems (ICACCS), Coimbatore, India, 2023</a:t>
            </a:r>
            <a:r>
              <a:rPr lang="en-US" dirty="0">
                <a:solidFill>
                  <a:srgbClr val="222222"/>
                </a:solidFill>
                <a:latin typeface="Times New Roman"/>
                <a:ea typeface="Times New Roman"/>
                <a:cs typeface="Times New Roman"/>
                <a:sym typeface="Times New Roman"/>
              </a:rPr>
              <a:t>.</a:t>
            </a:r>
            <a:endParaRPr sz="14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700"/>
              <a:buFont typeface="Times New Roman"/>
              <a:buNone/>
            </a:pPr>
            <a:endParaRPr sz="14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22222"/>
              </a:buClr>
              <a:buSzPts val="1700"/>
              <a:buFont typeface="Times New Roman"/>
              <a:buNone/>
            </a:pPr>
            <a:r>
              <a:rPr lang="en-US" sz="1400" b="0" i="0" u="none" strike="noStrike" cap="none" dirty="0">
                <a:solidFill>
                  <a:srgbClr val="222222"/>
                </a:solidFill>
                <a:latin typeface="Times New Roman"/>
                <a:ea typeface="Times New Roman"/>
                <a:cs typeface="Times New Roman"/>
                <a:sym typeface="Times New Roman"/>
              </a:rPr>
              <a:t>[6] V. P and U. M. V, "Identification of Autism Spectrum Disorder in Children from Facial Features Using Deep Learning," 2024 Fourth International Conference on Advances in Electrical, Computing, Communication and Sustainable Technologies (ICAECT), </a:t>
            </a:r>
            <a:r>
              <a:rPr lang="en-US" sz="1400" b="0" i="0" u="none" strike="noStrike" cap="none" dirty="0" err="1">
                <a:solidFill>
                  <a:srgbClr val="222222"/>
                </a:solidFill>
                <a:latin typeface="Times New Roman"/>
                <a:ea typeface="Times New Roman"/>
                <a:cs typeface="Times New Roman"/>
                <a:sym typeface="Times New Roman"/>
              </a:rPr>
              <a:t>Bhilai</a:t>
            </a:r>
            <a:r>
              <a:rPr lang="en-US" sz="1400" b="0" i="0" u="none" strike="noStrike" cap="none" dirty="0">
                <a:solidFill>
                  <a:srgbClr val="222222"/>
                </a:solidFill>
                <a:latin typeface="Times New Roman"/>
                <a:ea typeface="Times New Roman"/>
                <a:cs typeface="Times New Roman"/>
                <a:sym typeface="Times New Roman"/>
              </a:rPr>
              <a:t>, India, 2024.</a:t>
            </a:r>
          </a:p>
          <a:p>
            <a:pPr marL="0" marR="0" lvl="0" indent="0" algn="just" rtl="0">
              <a:lnSpc>
                <a:spcPct val="100000"/>
              </a:lnSpc>
              <a:spcBef>
                <a:spcPts val="0"/>
              </a:spcBef>
              <a:spcAft>
                <a:spcPts val="0"/>
              </a:spcAft>
              <a:buClr>
                <a:srgbClr val="222222"/>
              </a:buClr>
              <a:buSzPts val="1700"/>
              <a:buFont typeface="Times New Roman"/>
              <a:buNone/>
            </a:pPr>
            <a:endParaRPr sz="14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22222"/>
              </a:buClr>
              <a:buSzPts val="1700"/>
              <a:buFont typeface="Times New Roman"/>
              <a:buNone/>
            </a:pPr>
            <a:endParaRPr sz="14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700"/>
              <a:buFont typeface="Times New Roman"/>
              <a:buNone/>
            </a:pPr>
            <a:r>
              <a:rPr lang="en-US" sz="1400" b="0" i="0" u="none" strike="noStrike" cap="none" dirty="0">
                <a:solidFill>
                  <a:srgbClr val="000000"/>
                </a:solidFill>
                <a:latin typeface="Times New Roman"/>
                <a:ea typeface="Times New Roman"/>
                <a:cs typeface="Times New Roman"/>
                <a:sym typeface="Times New Roman"/>
              </a:rPr>
              <a:t>[7]K. -F. </a:t>
            </a:r>
            <a:r>
              <a:rPr lang="en-US" sz="1400" b="0" i="0" u="none" strike="noStrike" cap="none" dirty="0" err="1">
                <a:solidFill>
                  <a:srgbClr val="000000"/>
                </a:solidFill>
                <a:latin typeface="Times New Roman"/>
                <a:ea typeface="Times New Roman"/>
                <a:cs typeface="Times New Roman"/>
                <a:sym typeface="Times New Roman"/>
              </a:rPr>
              <a:t>Kollias</a:t>
            </a:r>
            <a:r>
              <a:rPr lang="en-US" sz="1400" b="0" i="0" u="none" strike="noStrike" cap="none" dirty="0">
                <a:solidFill>
                  <a:srgbClr val="000000"/>
                </a:solidFill>
                <a:latin typeface="Times New Roman"/>
                <a:ea typeface="Times New Roman"/>
                <a:cs typeface="Times New Roman"/>
                <a:sym typeface="Times New Roman"/>
              </a:rPr>
              <a:t>, C. K. </a:t>
            </a:r>
            <a:r>
              <a:rPr lang="en-US" sz="1400" b="0" i="0" u="none" strike="noStrike" cap="none" dirty="0" err="1">
                <a:solidFill>
                  <a:srgbClr val="000000"/>
                </a:solidFill>
                <a:latin typeface="Times New Roman"/>
                <a:ea typeface="Times New Roman"/>
                <a:cs typeface="Times New Roman"/>
                <a:sym typeface="Times New Roman"/>
              </a:rPr>
              <a:t>Syriopoulou-Delli</a:t>
            </a:r>
            <a:r>
              <a:rPr lang="en-US" sz="1400" b="0" i="0" u="none" strike="noStrike" cap="none" dirty="0">
                <a:solidFill>
                  <a:srgbClr val="000000"/>
                </a:solidFill>
                <a:latin typeface="Times New Roman"/>
                <a:ea typeface="Times New Roman"/>
                <a:cs typeface="Times New Roman"/>
                <a:sym typeface="Times New Roman"/>
              </a:rPr>
              <a:t>, P. </a:t>
            </a:r>
            <a:r>
              <a:rPr lang="en-US" sz="1400" b="0" i="0" u="none" strike="noStrike" cap="none" dirty="0" err="1">
                <a:solidFill>
                  <a:srgbClr val="000000"/>
                </a:solidFill>
                <a:latin typeface="Times New Roman"/>
                <a:ea typeface="Times New Roman"/>
                <a:cs typeface="Times New Roman"/>
                <a:sym typeface="Times New Roman"/>
              </a:rPr>
              <a:t>Sarigiannidis</a:t>
            </a:r>
            <a:r>
              <a:rPr lang="en-US" sz="1400" b="0" i="0" u="none" strike="noStrike" cap="none" dirty="0">
                <a:solidFill>
                  <a:srgbClr val="000000"/>
                </a:solidFill>
                <a:latin typeface="Times New Roman"/>
                <a:ea typeface="Times New Roman"/>
                <a:cs typeface="Times New Roman"/>
                <a:sym typeface="Times New Roman"/>
              </a:rPr>
              <a:t> and G. F. </a:t>
            </a:r>
            <a:r>
              <a:rPr lang="en-US" sz="1400" b="0" i="0" u="none" strike="noStrike" cap="none" dirty="0" err="1">
                <a:solidFill>
                  <a:srgbClr val="000000"/>
                </a:solidFill>
                <a:latin typeface="Times New Roman"/>
                <a:ea typeface="Times New Roman"/>
                <a:cs typeface="Times New Roman"/>
                <a:sym typeface="Times New Roman"/>
              </a:rPr>
              <a:t>Fragulis</a:t>
            </a:r>
            <a:r>
              <a:rPr lang="en-US" sz="1400" b="0" i="0" u="none" strike="noStrike" cap="none" dirty="0">
                <a:solidFill>
                  <a:srgbClr val="000000"/>
                </a:solidFill>
                <a:latin typeface="Times New Roman"/>
                <a:ea typeface="Times New Roman"/>
                <a:cs typeface="Times New Roman"/>
                <a:sym typeface="Times New Roman"/>
              </a:rPr>
              <a:t>, "Autism detection in High-Functioning Adults with the application of Eye-Tracking technology and Machine Learning," 2022 11th International Conference on Modern Circuits and Systems Technologies (MOCAST), Bremen, Germany, 2022</a:t>
            </a:r>
            <a:r>
              <a:rPr lang="en-US" dirty="0">
                <a:latin typeface="Times New Roman"/>
                <a:ea typeface="Times New Roman"/>
                <a:cs typeface="Times New Roman"/>
                <a:sym typeface="Times New Roman"/>
              </a:rPr>
              <a:t>.</a:t>
            </a:r>
            <a:endParaRPr sz="14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700"/>
              <a:buFont typeface="Times New Roman"/>
              <a:buNone/>
            </a:pPr>
            <a:endParaRPr sz="14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2bca693f2c1_0_49"/>
          <p:cNvSpPr txBox="1">
            <a:spLocks noGrp="1"/>
          </p:cNvSpPr>
          <p:nvPr>
            <p:ph type="sldNum" idx="12"/>
          </p:nvPr>
        </p:nvSpPr>
        <p:spPr>
          <a:xfrm>
            <a:off x="8298611" y="381000"/>
            <a:ext cx="312065" cy="30780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39</a:t>
            </a:fld>
            <a:endParaRPr/>
          </a:p>
        </p:txBody>
      </p:sp>
      <p:sp>
        <p:nvSpPr>
          <p:cNvPr id="408" name="Google Shape;408;g2bca693f2c1_0_49"/>
          <p:cNvSpPr txBox="1">
            <a:spLocks noGrp="1"/>
          </p:cNvSpPr>
          <p:nvPr>
            <p:ph type="title"/>
          </p:nvPr>
        </p:nvSpPr>
        <p:spPr>
          <a:xfrm>
            <a:off x="977537" y="1036320"/>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a:latin typeface="Times New Roman"/>
                <a:ea typeface="Times New Roman"/>
                <a:cs typeface="Times New Roman"/>
                <a:sym typeface="Times New Roman"/>
              </a:rPr>
              <a:t>References</a:t>
            </a:r>
            <a:endParaRPr/>
          </a:p>
        </p:txBody>
      </p:sp>
      <p:sp>
        <p:nvSpPr>
          <p:cNvPr id="409" name="Google Shape;409;g2bca693f2c1_0_49"/>
          <p:cNvSpPr txBox="1"/>
          <p:nvPr/>
        </p:nvSpPr>
        <p:spPr>
          <a:xfrm>
            <a:off x="542924" y="2095500"/>
            <a:ext cx="8121533" cy="3524001"/>
          </a:xfrm>
          <a:prstGeom prst="rect">
            <a:avLst/>
          </a:prstGeom>
          <a:noFill/>
          <a:ln>
            <a:noFill/>
          </a:ln>
        </p:spPr>
        <p:txBody>
          <a:bodyPr spcFirstLastPara="1" wrap="square" lIns="91425" tIns="45700" rIns="91425" bIns="45700" anchor="t" anchorCtr="0">
            <a:spAutoFit/>
          </a:bodyPr>
          <a:lstStyle/>
          <a:p>
            <a:pPr algn="just">
              <a:buClr>
                <a:srgbClr val="222222"/>
              </a:buClr>
              <a:buSzPts val="1700"/>
            </a:pPr>
            <a:r>
              <a:rPr lang="en-US" sz="1600" b="0" i="0" u="none" strike="noStrike" cap="none" dirty="0">
                <a:solidFill>
                  <a:srgbClr val="000000"/>
                </a:solidFill>
                <a:latin typeface="Times New Roman"/>
                <a:ea typeface="Times New Roman"/>
                <a:cs typeface="Times New Roman"/>
                <a:sym typeface="Times New Roman"/>
              </a:rPr>
              <a:t>[8] S. R. Arumugam, R. Balakrishna, R. </a:t>
            </a:r>
            <a:r>
              <a:rPr lang="en-US" sz="1600" b="0" i="0" u="none" strike="noStrike" cap="none" dirty="0" err="1">
                <a:solidFill>
                  <a:srgbClr val="000000"/>
                </a:solidFill>
                <a:latin typeface="Times New Roman"/>
                <a:ea typeface="Times New Roman"/>
                <a:cs typeface="Times New Roman"/>
                <a:sym typeface="Times New Roman"/>
              </a:rPr>
              <a:t>Khilar</a:t>
            </a:r>
            <a:r>
              <a:rPr lang="en-US" sz="1600" b="0" i="0" u="none" strike="noStrike" cap="none" dirty="0">
                <a:solidFill>
                  <a:srgbClr val="000000"/>
                </a:solidFill>
                <a:latin typeface="Times New Roman"/>
                <a:ea typeface="Times New Roman"/>
                <a:cs typeface="Times New Roman"/>
                <a:sym typeface="Times New Roman"/>
              </a:rPr>
              <a:t>, O. Manoj and C. S. </a:t>
            </a:r>
            <a:r>
              <a:rPr lang="en-US" sz="1600" b="0" i="0" u="none" strike="noStrike" cap="none" dirty="0" err="1">
                <a:solidFill>
                  <a:srgbClr val="000000"/>
                </a:solidFill>
                <a:latin typeface="Times New Roman"/>
                <a:ea typeface="Times New Roman"/>
                <a:cs typeface="Times New Roman"/>
                <a:sym typeface="Times New Roman"/>
              </a:rPr>
              <a:t>Shylaja</a:t>
            </a:r>
            <a:r>
              <a:rPr lang="en-US" sz="1600" b="0" i="0" u="none" strike="noStrike" cap="none" dirty="0">
                <a:solidFill>
                  <a:srgbClr val="000000"/>
                </a:solidFill>
                <a:latin typeface="Times New Roman"/>
                <a:ea typeface="Times New Roman"/>
                <a:cs typeface="Times New Roman"/>
                <a:sym typeface="Times New Roman"/>
              </a:rPr>
              <a:t>, "Prediction of Autism Spectrum Disorder in Children using Face Recognition," 2021 2nd International Conference on Smart Electronics and Communication (ICOSEC), Trichy, India, 2021.</a:t>
            </a:r>
          </a:p>
          <a:p>
            <a:pPr algn="just">
              <a:buClr>
                <a:srgbClr val="222222"/>
              </a:buClr>
              <a:buSzPts val="1700"/>
            </a:pPr>
            <a:endParaRPr lang="en-US" sz="1600"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22222"/>
              </a:buClr>
              <a:buSzPts val="1700"/>
              <a:buFont typeface="Times New Roman"/>
              <a:buNone/>
            </a:pPr>
            <a:r>
              <a:rPr lang="en-US" sz="1600" b="0" i="0" u="none" strike="noStrike" cap="none" dirty="0">
                <a:solidFill>
                  <a:srgbClr val="222222"/>
                </a:solidFill>
                <a:latin typeface="Times New Roman"/>
                <a:ea typeface="Times New Roman"/>
                <a:cs typeface="Times New Roman"/>
                <a:sym typeface="Times New Roman"/>
              </a:rPr>
              <a:t>[9] R. Mittal, V. Malik and A. Rana, "DL-ASD: A Deep Learning Approach for Autism Spectrum Disorder," 2022 5th International Conference on Contemporary Computing and Informatics (IC3I), Uttar Pradesh, India, 2022.</a:t>
            </a:r>
            <a:endParaRPr sz="16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700"/>
              <a:buFont typeface="Times New Roman"/>
              <a:buNone/>
            </a:pPr>
            <a:endParaRPr sz="16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222222"/>
              </a:buClr>
              <a:buSzPts val="1700"/>
              <a:buFont typeface="Times New Roman"/>
              <a:buNone/>
            </a:pPr>
            <a:r>
              <a:rPr lang="en-US" sz="1600" b="0" i="0" u="none" strike="noStrike" cap="none" dirty="0">
                <a:solidFill>
                  <a:srgbClr val="222222"/>
                </a:solidFill>
                <a:latin typeface="Times New Roman"/>
                <a:ea typeface="Times New Roman"/>
                <a:cs typeface="Times New Roman"/>
                <a:sym typeface="Times New Roman"/>
              </a:rPr>
              <a:t>[10\R. Chandra, S. Tiwari, A. Kumar, S. Agarwal, M. </a:t>
            </a:r>
            <a:r>
              <a:rPr lang="en-US" sz="1600" b="0" i="0" u="none" strike="noStrike" cap="none" dirty="0" err="1">
                <a:solidFill>
                  <a:srgbClr val="222222"/>
                </a:solidFill>
                <a:latin typeface="Times New Roman"/>
                <a:ea typeface="Times New Roman"/>
                <a:cs typeface="Times New Roman"/>
                <a:sym typeface="Times New Roman"/>
              </a:rPr>
              <a:t>Syafrullah</a:t>
            </a:r>
            <a:r>
              <a:rPr lang="en-US" sz="1600" b="0" i="0" u="none" strike="noStrike" cap="none" dirty="0">
                <a:solidFill>
                  <a:srgbClr val="222222"/>
                </a:solidFill>
                <a:latin typeface="Times New Roman"/>
                <a:ea typeface="Times New Roman"/>
                <a:cs typeface="Times New Roman"/>
                <a:sym typeface="Times New Roman"/>
              </a:rPr>
              <a:t> and K. </a:t>
            </a:r>
            <a:r>
              <a:rPr lang="en-US" sz="1600" b="0" i="0" u="none" strike="noStrike" cap="none" dirty="0" err="1">
                <a:solidFill>
                  <a:srgbClr val="222222"/>
                </a:solidFill>
                <a:latin typeface="Times New Roman"/>
                <a:ea typeface="Times New Roman"/>
                <a:cs typeface="Times New Roman"/>
                <a:sym typeface="Times New Roman"/>
              </a:rPr>
              <a:t>Adiyarta</a:t>
            </a:r>
            <a:r>
              <a:rPr lang="en-US" sz="1600" b="0" i="0" u="none" strike="noStrike" cap="none" dirty="0">
                <a:solidFill>
                  <a:srgbClr val="222222"/>
                </a:solidFill>
                <a:latin typeface="Times New Roman"/>
                <a:ea typeface="Times New Roman"/>
                <a:cs typeface="Times New Roman"/>
                <a:sym typeface="Times New Roman"/>
              </a:rPr>
              <a:t>, "Autism Spectrum Disorder Detection using Autistic Image Dataset," 2023 10th International Conference on Electrical Engineering, Computer Science and Informatics (EECSI), Palembang, Indonesia, 2023.</a:t>
            </a:r>
          </a:p>
          <a:p>
            <a:pPr marL="0" marR="0" lvl="0" indent="0" algn="just" rtl="0">
              <a:lnSpc>
                <a:spcPct val="100000"/>
              </a:lnSpc>
              <a:spcBef>
                <a:spcPts val="0"/>
              </a:spcBef>
              <a:spcAft>
                <a:spcPts val="0"/>
              </a:spcAft>
              <a:buClr>
                <a:srgbClr val="222222"/>
              </a:buClr>
              <a:buSzPts val="1700"/>
              <a:buFont typeface="Times New Roman"/>
              <a:buNone/>
            </a:pPr>
            <a:endParaRPr sz="1600" b="0" i="0" u="none" strike="noStrike" cap="none" dirty="0">
              <a:solidFill>
                <a:srgbClr val="222222"/>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700"/>
              <a:buFont typeface="Times New Roman"/>
              <a:buNone/>
            </a:pPr>
            <a:endParaRPr sz="15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g2bca693f2c1_0_14"/>
          <p:cNvSpPr txBox="1">
            <a:spLocks noGrp="1"/>
          </p:cNvSpPr>
          <p:nvPr>
            <p:ph type="sldNum" idx="12"/>
          </p:nvPr>
        </p:nvSpPr>
        <p:spPr>
          <a:xfrm>
            <a:off x="8407576" y="381000"/>
            <a:ext cx="203100" cy="30780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4</a:t>
            </a:fld>
            <a:endParaRPr/>
          </a:p>
        </p:txBody>
      </p:sp>
      <p:sp>
        <p:nvSpPr>
          <p:cNvPr id="73" name="Google Shape;73;g2bca693f2c1_0_14"/>
          <p:cNvSpPr txBox="1">
            <a:spLocks noGrp="1"/>
          </p:cNvSpPr>
          <p:nvPr>
            <p:ph type="title"/>
          </p:nvPr>
        </p:nvSpPr>
        <p:spPr>
          <a:xfrm>
            <a:off x="1143000" y="367146"/>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0000"/>
                </a:solidFill>
                <a:latin typeface="Times New Roman"/>
                <a:ea typeface="Times New Roman"/>
                <a:cs typeface="Times New Roman"/>
                <a:sym typeface="Times New Roman"/>
              </a:rPr>
              <a:t>Literature Survey</a:t>
            </a:r>
            <a:endParaRPr sz="3200" b="0" i="0" u="none" strike="noStrike" cap="none">
              <a:solidFill>
                <a:srgbClr val="000000"/>
              </a:solidFill>
              <a:latin typeface="Times New Roman"/>
              <a:ea typeface="Times New Roman"/>
              <a:cs typeface="Times New Roman"/>
              <a:sym typeface="Times New Roman"/>
            </a:endParaRPr>
          </a:p>
        </p:txBody>
      </p:sp>
      <p:graphicFrame>
        <p:nvGraphicFramePr>
          <p:cNvPr id="74" name="Google Shape;74;g2bca693f2c1_0_14"/>
          <p:cNvGraphicFramePr/>
          <p:nvPr/>
        </p:nvGraphicFramePr>
        <p:xfrm>
          <a:off x="547252" y="1537854"/>
          <a:ext cx="8113050" cy="4279731"/>
        </p:xfrm>
        <a:graphic>
          <a:graphicData uri="http://schemas.openxmlformats.org/drawingml/2006/table">
            <a:tbl>
              <a:tblPr firstRow="1" bandRow="1">
                <a:noFill/>
                <a:tableStyleId>{A2830D66-E013-4B02-8132-C88D79D916D2}</a:tableStyleId>
              </a:tblPr>
              <a:tblGrid>
                <a:gridCol w="640150">
                  <a:extLst>
                    <a:ext uri="{9D8B030D-6E8A-4147-A177-3AD203B41FA5}">
                      <a16:colId xmlns:a16="http://schemas.microsoft.com/office/drawing/2014/main" val="20000"/>
                    </a:ext>
                  </a:extLst>
                </a:gridCol>
                <a:gridCol w="1300700">
                  <a:extLst>
                    <a:ext uri="{9D8B030D-6E8A-4147-A177-3AD203B41FA5}">
                      <a16:colId xmlns:a16="http://schemas.microsoft.com/office/drawing/2014/main" val="20001"/>
                    </a:ext>
                  </a:extLst>
                </a:gridCol>
                <a:gridCol w="191845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2120150">
                  <a:extLst>
                    <a:ext uri="{9D8B030D-6E8A-4147-A177-3AD203B41FA5}">
                      <a16:colId xmlns:a16="http://schemas.microsoft.com/office/drawing/2014/main" val="20004"/>
                    </a:ext>
                  </a:extLst>
                </a:gridCol>
              </a:tblGrid>
              <a:tr h="747550">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t>S.No.</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Authors name(s)</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Full title of the paper with year</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dirty="0"/>
                        <a:t>Inference from the paper</a:t>
                      </a:r>
                      <a:endParaRPr sz="1400" u="none" strike="noStrike" cap="none" dirty="0"/>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Open Problem (For proposed work)</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extLst>
                  <a:ext uri="{0D108BD9-81ED-4DB2-BD59-A6C34878D82A}">
                    <a16:rowId xmlns:a16="http://schemas.microsoft.com/office/drawing/2014/main" val="10000"/>
                  </a:ext>
                </a:extLst>
              </a:tr>
              <a:tr h="1502275">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3</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S. Bose, P. Seth</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"Screening of Autism Spectrum Disorder using Machine Learning Approach in Accordance with DSM-5," 2023</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Utilizes machine learning for ASD screening aligned with DSM-5 criteria.</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Enhancing the model's specificity and sensitivity and exploring real-time applications for screening in diverse settings.</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1"/>
                  </a:ext>
                </a:extLst>
              </a:tr>
              <a:tr h="1828125">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4</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T. L. Praveena, N. V. M. Lakshmi</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"Multi Label Classification for Emotion Analysis of Autism Spectrum Disorder Children using Deep Neural Networks," 2021</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Proposes a deep neural network for emotion analysis in ASD children. Uses Face Landmarks to predict.</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Enhancing the model to extract more nuanced features could lead to better predictions</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0"/>
          <p:cNvSpPr txBox="1">
            <a:spLocks noGrp="1"/>
          </p:cNvSpPr>
          <p:nvPr>
            <p:ph type="title"/>
          </p:nvPr>
        </p:nvSpPr>
        <p:spPr>
          <a:xfrm>
            <a:off x="391886" y="2809149"/>
            <a:ext cx="8229600" cy="1508126"/>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4400"/>
              <a:buFont typeface="Times New Roman"/>
              <a:buNone/>
            </a:pPr>
            <a:r>
              <a:rPr lang="en-US" sz="4400">
                <a:latin typeface="Times New Roman"/>
                <a:ea typeface="Times New Roman"/>
                <a:cs typeface="Times New Roman"/>
                <a:sym typeface="Times New Roman"/>
              </a:rPr>
              <a:t>THANK YOU</a:t>
            </a:r>
            <a:endParaRPr sz="4400">
              <a:latin typeface="Times New Roman"/>
              <a:ea typeface="Times New Roman"/>
              <a:cs typeface="Times New Roman"/>
              <a:sym typeface="Times New Roman"/>
            </a:endParaRPr>
          </a:p>
        </p:txBody>
      </p:sp>
      <p:sp>
        <p:nvSpPr>
          <p:cNvPr id="415" name="Google Shape;415;p10"/>
          <p:cNvSpPr txBox="1">
            <a:spLocks noGrp="1"/>
          </p:cNvSpPr>
          <p:nvPr>
            <p:ph type="sldNum" idx="12"/>
          </p:nvPr>
        </p:nvSpPr>
        <p:spPr>
          <a:xfrm>
            <a:off x="8308692" y="381000"/>
            <a:ext cx="301909" cy="288824"/>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40</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2bca693f2c1_0_20"/>
          <p:cNvSpPr txBox="1">
            <a:spLocks noGrp="1"/>
          </p:cNvSpPr>
          <p:nvPr>
            <p:ph type="sldNum" idx="12"/>
          </p:nvPr>
        </p:nvSpPr>
        <p:spPr>
          <a:xfrm>
            <a:off x="8407576" y="381000"/>
            <a:ext cx="203100" cy="30780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5</a:t>
            </a:fld>
            <a:endParaRPr/>
          </a:p>
        </p:txBody>
      </p:sp>
      <p:sp>
        <p:nvSpPr>
          <p:cNvPr id="80" name="Google Shape;80;g2bca693f2c1_0_20"/>
          <p:cNvSpPr txBox="1">
            <a:spLocks noGrp="1"/>
          </p:cNvSpPr>
          <p:nvPr>
            <p:ph type="title"/>
          </p:nvPr>
        </p:nvSpPr>
        <p:spPr>
          <a:xfrm>
            <a:off x="1143000" y="367146"/>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0000"/>
                </a:solidFill>
                <a:latin typeface="Times New Roman"/>
                <a:ea typeface="Times New Roman"/>
                <a:cs typeface="Times New Roman"/>
                <a:sym typeface="Times New Roman"/>
              </a:rPr>
              <a:t>Literature Survey</a:t>
            </a:r>
            <a:endParaRPr sz="3200" b="0" i="0" u="none" strike="noStrike" cap="none">
              <a:solidFill>
                <a:srgbClr val="000000"/>
              </a:solidFill>
              <a:latin typeface="Times New Roman"/>
              <a:ea typeface="Times New Roman"/>
              <a:cs typeface="Times New Roman"/>
              <a:sym typeface="Times New Roman"/>
            </a:endParaRPr>
          </a:p>
        </p:txBody>
      </p:sp>
      <p:graphicFrame>
        <p:nvGraphicFramePr>
          <p:cNvPr id="81" name="Google Shape;81;g2bca693f2c1_0_20"/>
          <p:cNvGraphicFramePr/>
          <p:nvPr>
            <p:extLst>
              <p:ext uri="{D42A27DB-BD31-4B8C-83A1-F6EECF244321}">
                <p14:modId xmlns:p14="http://schemas.microsoft.com/office/powerpoint/2010/main" val="275683856"/>
              </p:ext>
            </p:extLst>
          </p:nvPr>
        </p:nvGraphicFramePr>
        <p:xfrm>
          <a:off x="547252" y="1537854"/>
          <a:ext cx="8113050" cy="4914406"/>
        </p:xfrm>
        <a:graphic>
          <a:graphicData uri="http://schemas.openxmlformats.org/drawingml/2006/table">
            <a:tbl>
              <a:tblPr firstRow="1" bandRow="1">
                <a:noFill/>
                <a:tableStyleId>{A2830D66-E013-4B02-8132-C88D79D916D2}</a:tableStyleId>
              </a:tblPr>
              <a:tblGrid>
                <a:gridCol w="640150">
                  <a:extLst>
                    <a:ext uri="{9D8B030D-6E8A-4147-A177-3AD203B41FA5}">
                      <a16:colId xmlns:a16="http://schemas.microsoft.com/office/drawing/2014/main" val="20000"/>
                    </a:ext>
                  </a:extLst>
                </a:gridCol>
                <a:gridCol w="1300700">
                  <a:extLst>
                    <a:ext uri="{9D8B030D-6E8A-4147-A177-3AD203B41FA5}">
                      <a16:colId xmlns:a16="http://schemas.microsoft.com/office/drawing/2014/main" val="20001"/>
                    </a:ext>
                  </a:extLst>
                </a:gridCol>
                <a:gridCol w="191845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2120150">
                  <a:extLst>
                    <a:ext uri="{9D8B030D-6E8A-4147-A177-3AD203B41FA5}">
                      <a16:colId xmlns:a16="http://schemas.microsoft.com/office/drawing/2014/main" val="20004"/>
                    </a:ext>
                  </a:extLst>
                </a:gridCol>
              </a:tblGrid>
              <a:tr h="858875">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t>S.No.</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Authors name(s)</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Full title of the paper with year</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Inference from the paper</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Open Problem (For proposed work)</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extLst>
                  <a:ext uri="{0D108BD9-81ED-4DB2-BD59-A6C34878D82A}">
                    <a16:rowId xmlns:a16="http://schemas.microsoft.com/office/drawing/2014/main" val="10000"/>
                  </a:ext>
                </a:extLst>
              </a:tr>
              <a:tr h="1726000">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5</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M. S. Venkata Sai Krishna Narala, S. Vemuri, C. Kattula</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"Prediction of Autism Spectrum Disorder Using Efficient Net," 2023</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Utilizes Efficient Net for predicting ASD.</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There is potential to further develop the model</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1"/>
                  </a:ext>
                </a:extLst>
              </a:tr>
              <a:tr h="1726000">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6</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Varsha P, Uma Maheswari V </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"Identification of Autism Spectrum Disorder in Children from Facial Features Using Deep Learning," 2023</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Densenet121, and InceptionV3, effectively extracted facial features to differentiate between children with ASD</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Identifying Autism Spectrum Disorder from facial features using deep learning is improving model generalization and robustness across diverse populations and datasets.</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bca693f2c1_0_26"/>
          <p:cNvSpPr txBox="1">
            <a:spLocks noGrp="1"/>
          </p:cNvSpPr>
          <p:nvPr>
            <p:ph type="sldNum" idx="12"/>
          </p:nvPr>
        </p:nvSpPr>
        <p:spPr>
          <a:xfrm>
            <a:off x="8407576" y="381000"/>
            <a:ext cx="203100" cy="30780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6</a:t>
            </a:fld>
            <a:endParaRPr/>
          </a:p>
        </p:txBody>
      </p:sp>
      <p:sp>
        <p:nvSpPr>
          <p:cNvPr id="87" name="Google Shape;87;g2bca693f2c1_0_26"/>
          <p:cNvSpPr txBox="1">
            <a:spLocks noGrp="1"/>
          </p:cNvSpPr>
          <p:nvPr>
            <p:ph type="title"/>
          </p:nvPr>
        </p:nvSpPr>
        <p:spPr>
          <a:xfrm>
            <a:off x="1143000" y="191341"/>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b="0" i="0" u="none" strike="noStrike" cap="none" dirty="0">
                <a:solidFill>
                  <a:srgbClr val="000000"/>
                </a:solidFill>
                <a:latin typeface="Times New Roman"/>
                <a:ea typeface="Times New Roman"/>
                <a:cs typeface="Times New Roman"/>
                <a:sym typeface="Times New Roman"/>
              </a:rPr>
              <a:t>Literature Survey</a:t>
            </a:r>
            <a:endParaRPr sz="3200" b="0" i="0" u="none" strike="noStrike" cap="none" dirty="0">
              <a:solidFill>
                <a:srgbClr val="000000"/>
              </a:solidFill>
              <a:latin typeface="Times New Roman"/>
              <a:ea typeface="Times New Roman"/>
              <a:cs typeface="Times New Roman"/>
              <a:sym typeface="Times New Roman"/>
            </a:endParaRPr>
          </a:p>
        </p:txBody>
      </p:sp>
      <p:graphicFrame>
        <p:nvGraphicFramePr>
          <p:cNvPr id="88" name="Google Shape;88;g2bca693f2c1_0_26"/>
          <p:cNvGraphicFramePr/>
          <p:nvPr>
            <p:extLst>
              <p:ext uri="{D42A27DB-BD31-4B8C-83A1-F6EECF244321}">
                <p14:modId xmlns:p14="http://schemas.microsoft.com/office/powerpoint/2010/main" val="1653713571"/>
              </p:ext>
            </p:extLst>
          </p:nvPr>
        </p:nvGraphicFramePr>
        <p:xfrm>
          <a:off x="95457" y="834484"/>
          <a:ext cx="8785781" cy="6282189"/>
        </p:xfrm>
        <a:graphic>
          <a:graphicData uri="http://schemas.openxmlformats.org/drawingml/2006/table">
            <a:tbl>
              <a:tblPr firstRow="1" bandRow="1">
                <a:noFill/>
                <a:tableStyleId>{A2830D66-E013-4B02-8132-C88D79D916D2}</a:tableStyleId>
              </a:tblPr>
              <a:tblGrid>
                <a:gridCol w="693231">
                  <a:extLst>
                    <a:ext uri="{9D8B030D-6E8A-4147-A177-3AD203B41FA5}">
                      <a16:colId xmlns:a16="http://schemas.microsoft.com/office/drawing/2014/main" val="20000"/>
                    </a:ext>
                  </a:extLst>
                </a:gridCol>
                <a:gridCol w="1408554">
                  <a:extLst>
                    <a:ext uri="{9D8B030D-6E8A-4147-A177-3AD203B41FA5}">
                      <a16:colId xmlns:a16="http://schemas.microsoft.com/office/drawing/2014/main" val="20001"/>
                    </a:ext>
                  </a:extLst>
                </a:gridCol>
                <a:gridCol w="2055436">
                  <a:extLst>
                    <a:ext uri="{9D8B030D-6E8A-4147-A177-3AD203B41FA5}">
                      <a16:colId xmlns:a16="http://schemas.microsoft.com/office/drawing/2014/main" val="20002"/>
                    </a:ext>
                  </a:extLst>
                </a:gridCol>
                <a:gridCol w="2332608">
                  <a:extLst>
                    <a:ext uri="{9D8B030D-6E8A-4147-A177-3AD203B41FA5}">
                      <a16:colId xmlns:a16="http://schemas.microsoft.com/office/drawing/2014/main" val="20003"/>
                    </a:ext>
                  </a:extLst>
                </a:gridCol>
                <a:gridCol w="2295952">
                  <a:extLst>
                    <a:ext uri="{9D8B030D-6E8A-4147-A177-3AD203B41FA5}">
                      <a16:colId xmlns:a16="http://schemas.microsoft.com/office/drawing/2014/main" val="20004"/>
                    </a:ext>
                  </a:extLst>
                </a:gridCol>
              </a:tblGrid>
              <a:tr h="670091">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t>S.No.</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Authors name(s)</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Full title of the paper with year</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Inference from the paper</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dirty="0"/>
                        <a:t>Open Problem (For proposed work)</a:t>
                      </a:r>
                      <a:endParaRPr sz="1400" u="none" strike="noStrike" cap="none" dirty="0"/>
                    </a:p>
                  </a:txBody>
                  <a:tcPr marL="91450" marR="91450" marT="45725" marB="45725">
                    <a:lnB w="9525" cap="flat" cmpd="sng">
                      <a:solidFill>
                        <a:srgbClr val="E3E3E3"/>
                      </a:solidFill>
                      <a:prstDash val="solid"/>
                      <a:round/>
                      <a:headEnd type="none" w="sm" len="sm"/>
                      <a:tailEnd type="none" w="sm" len="sm"/>
                    </a:lnB>
                    <a:solidFill>
                      <a:srgbClr val="4898CA"/>
                    </a:solidFill>
                  </a:tcPr>
                </a:tc>
                <a:extLst>
                  <a:ext uri="{0D108BD9-81ED-4DB2-BD59-A6C34878D82A}">
                    <a16:rowId xmlns:a16="http://schemas.microsoft.com/office/drawing/2014/main" val="10000"/>
                  </a:ext>
                </a:extLst>
              </a:tr>
              <a:tr h="2969829">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7</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a:solidFill>
                            <a:srgbClr val="0D0D0D"/>
                          </a:solidFill>
                          <a:latin typeface="Times New Roman"/>
                          <a:ea typeface="Times New Roman"/>
                          <a:cs typeface="Times New Roman"/>
                          <a:sym typeface="Times New Roman"/>
                        </a:rPr>
                        <a:t>Aryan Raghav, Aayush Anand </a:t>
                      </a:r>
                      <a:r>
                        <a:rPr lang="en-IN" sz="1200" u="none" strike="noStrike" cap="none" dirty="0" err="1">
                          <a:solidFill>
                            <a:srgbClr val="0D0D0D"/>
                          </a:solidFill>
                          <a:latin typeface="Times New Roman"/>
                          <a:ea typeface="Times New Roman"/>
                          <a:cs typeface="Times New Roman"/>
                          <a:sym typeface="Times New Roman"/>
                        </a:rPr>
                        <a:t>RishabhS</a:t>
                      </a:r>
                      <a:r>
                        <a:rPr lang="en-IN" sz="1200" u="none" strike="noStrike" cap="none" dirty="0">
                          <a:solidFill>
                            <a:srgbClr val="0D0D0D"/>
                          </a:solidFill>
                          <a:latin typeface="Times New Roman"/>
                          <a:ea typeface="Times New Roman"/>
                          <a:cs typeface="Times New Roman"/>
                          <a:sym typeface="Times New Roman"/>
                        </a:rPr>
                        <a:t> </a:t>
                      </a:r>
                      <a:r>
                        <a:rPr lang="en-IN" sz="1200" u="none" strike="noStrike" cap="none" dirty="0" err="1">
                          <a:solidFill>
                            <a:srgbClr val="0D0D0D"/>
                          </a:solidFill>
                          <a:latin typeface="Times New Roman"/>
                          <a:ea typeface="Times New Roman"/>
                          <a:cs typeface="Times New Roman"/>
                          <a:sym typeface="Times New Roman"/>
                        </a:rPr>
                        <a:t>harma</a:t>
                      </a:r>
                      <a:r>
                        <a:rPr lang="en-IN" sz="1200" u="none" strike="noStrike" cap="none" dirty="0">
                          <a:solidFill>
                            <a:srgbClr val="0D0D0D"/>
                          </a:solidFill>
                          <a:latin typeface="Times New Roman"/>
                          <a:ea typeface="Times New Roman"/>
                          <a:cs typeface="Times New Roman"/>
                          <a:sym typeface="Times New Roman"/>
                        </a:rPr>
                        <a:t>,</a:t>
                      </a:r>
                    </a:p>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err="1">
                          <a:solidFill>
                            <a:srgbClr val="0D0D0D"/>
                          </a:solidFill>
                          <a:latin typeface="Times New Roman"/>
                          <a:ea typeface="Times New Roman"/>
                          <a:cs typeface="Times New Roman"/>
                          <a:sym typeface="Times New Roman"/>
                        </a:rPr>
                        <a:t>Nirdesh</a:t>
                      </a:r>
                      <a:r>
                        <a:rPr lang="en-IN" sz="1200" u="none" strike="noStrike" cap="none" dirty="0">
                          <a:solidFill>
                            <a:srgbClr val="0D0D0D"/>
                          </a:solidFill>
                          <a:latin typeface="Times New Roman"/>
                          <a:ea typeface="Times New Roman"/>
                          <a:cs typeface="Times New Roman"/>
                          <a:sym typeface="Times New Roman"/>
                        </a:rPr>
                        <a:t> Singh</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"Autism Spectrum Disorder Detection in Children Using Transfer Learning Techniques.“ -2023</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 It highlights the potential of machine learning models, particularly EfficientNetB5, in accurately classifying individuals with ASD, emphasizing the importance of high-quality datasets and model optimization for effective ASD detection.</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For further research to validate findings, enhance model robustness, and incorporate multiple modalities for improved accuracy and generalizability in Autism Spectrum Disorder (ASD) detection..</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1"/>
                  </a:ext>
                </a:extLst>
              </a:tr>
              <a:tr h="2026910">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8</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err="1">
                          <a:solidFill>
                            <a:srgbClr val="0D0D0D"/>
                          </a:solidFill>
                          <a:latin typeface="Times New Roman"/>
                          <a:ea typeface="Times New Roman"/>
                          <a:cs typeface="Times New Roman"/>
                          <a:sym typeface="Times New Roman"/>
                        </a:rPr>
                        <a:t>SajeevRam</a:t>
                      </a:r>
                      <a:r>
                        <a:rPr lang="en-IN" sz="1200" u="none" strike="noStrike" cap="none" dirty="0">
                          <a:solidFill>
                            <a:srgbClr val="0D0D0D"/>
                          </a:solidFill>
                          <a:latin typeface="Times New Roman"/>
                          <a:ea typeface="Times New Roman"/>
                          <a:cs typeface="Times New Roman"/>
                          <a:sym typeface="Times New Roman"/>
                        </a:rPr>
                        <a:t> Arumugam,</a:t>
                      </a:r>
                    </a:p>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a:solidFill>
                            <a:srgbClr val="0D0D0D"/>
                          </a:solidFill>
                          <a:latin typeface="Times New Roman"/>
                          <a:ea typeface="Times New Roman"/>
                          <a:cs typeface="Times New Roman"/>
                          <a:sym typeface="Times New Roman"/>
                        </a:rPr>
                        <a:t>Balakrishna R</a:t>
                      </a:r>
                    </a:p>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err="1">
                          <a:solidFill>
                            <a:srgbClr val="0D0D0D"/>
                          </a:solidFill>
                          <a:latin typeface="Times New Roman"/>
                          <a:ea typeface="Times New Roman"/>
                          <a:cs typeface="Times New Roman"/>
                          <a:sym typeface="Times New Roman"/>
                        </a:rPr>
                        <a:t>Rashmita</a:t>
                      </a:r>
                      <a:r>
                        <a:rPr lang="en-IN" sz="1200" u="none" strike="noStrike" cap="none" dirty="0">
                          <a:solidFill>
                            <a:srgbClr val="0D0D0D"/>
                          </a:solidFill>
                          <a:latin typeface="Times New Roman"/>
                          <a:ea typeface="Times New Roman"/>
                          <a:cs typeface="Times New Roman"/>
                          <a:sym typeface="Times New Roman"/>
                        </a:rPr>
                        <a:t> </a:t>
                      </a:r>
                      <a:r>
                        <a:rPr lang="en-IN" sz="1200" u="none" strike="noStrike" cap="none" dirty="0" err="1">
                          <a:solidFill>
                            <a:srgbClr val="0D0D0D"/>
                          </a:solidFill>
                          <a:latin typeface="Times New Roman"/>
                          <a:ea typeface="Times New Roman"/>
                          <a:cs typeface="Times New Roman"/>
                          <a:sym typeface="Times New Roman"/>
                        </a:rPr>
                        <a:t>Khilar</a:t>
                      </a:r>
                      <a:endParaRPr lang="en-IN" sz="1200" u="none" strike="noStrike" cap="none" dirty="0">
                        <a:solidFill>
                          <a:srgbClr val="0D0D0D"/>
                        </a:solidFill>
                        <a:latin typeface="Times New Roman"/>
                        <a:ea typeface="Times New Roman"/>
                        <a:cs typeface="Times New Roman"/>
                        <a:sym typeface="Times New Roman"/>
                      </a:endParaRPr>
                    </a:p>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a:solidFill>
                            <a:srgbClr val="0D0D0D"/>
                          </a:solidFill>
                          <a:latin typeface="Times New Roman"/>
                          <a:ea typeface="Times New Roman"/>
                          <a:cs typeface="Times New Roman"/>
                          <a:sym typeface="Times New Roman"/>
                        </a:rPr>
                        <a:t>Oswalt Manoj</a:t>
                      </a:r>
                    </a:p>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err="1">
                          <a:solidFill>
                            <a:srgbClr val="0D0D0D"/>
                          </a:solidFill>
                          <a:latin typeface="Times New Roman"/>
                          <a:ea typeface="Times New Roman"/>
                          <a:cs typeface="Times New Roman"/>
                          <a:sym typeface="Times New Roman"/>
                        </a:rPr>
                        <a:t>Shylaja</a:t>
                      </a:r>
                      <a:r>
                        <a:rPr lang="en-IN" sz="1200" u="none" strike="noStrike" cap="none" dirty="0">
                          <a:solidFill>
                            <a:srgbClr val="0D0D0D"/>
                          </a:solidFill>
                          <a:latin typeface="Times New Roman"/>
                          <a:ea typeface="Times New Roman"/>
                          <a:cs typeface="Times New Roman"/>
                          <a:sym typeface="Times New Roman"/>
                        </a:rPr>
                        <a:t> CS</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"Prediction of Autism Spectrum Disorder in Children using Face Recognition," 2021</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The paper utilizes CNN for classifying facial images to detect Autism Spectrum Disorder (ASD) in children, achieving a high accuracy rate of 91% and emphasizing the importance of early detection and therapy for ASD.</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An open problem in the field is the need for real-time datasets to further develop systems that can identify the stages of Autism Spectrum Disorder (ASD).</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bca693f2c1_0_32"/>
          <p:cNvSpPr txBox="1">
            <a:spLocks noGrp="1"/>
          </p:cNvSpPr>
          <p:nvPr>
            <p:ph type="sldNum" idx="12"/>
          </p:nvPr>
        </p:nvSpPr>
        <p:spPr>
          <a:xfrm>
            <a:off x="8407576" y="381000"/>
            <a:ext cx="203100" cy="30780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latin typeface="Arial"/>
                <a:ea typeface="Arial"/>
                <a:cs typeface="Arial"/>
                <a:sym typeface="Arial"/>
              </a:rPr>
              <a:t>7</a:t>
            </a:fld>
            <a:endParaRPr/>
          </a:p>
        </p:txBody>
      </p:sp>
      <p:sp>
        <p:nvSpPr>
          <p:cNvPr id="94" name="Google Shape;94;g2bca693f2c1_0_32"/>
          <p:cNvSpPr txBox="1">
            <a:spLocks noGrp="1"/>
          </p:cNvSpPr>
          <p:nvPr>
            <p:ph type="title"/>
          </p:nvPr>
        </p:nvSpPr>
        <p:spPr>
          <a:xfrm>
            <a:off x="1143000" y="367146"/>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0000"/>
                </a:solidFill>
                <a:latin typeface="Times New Roman"/>
                <a:ea typeface="Times New Roman"/>
                <a:cs typeface="Times New Roman"/>
                <a:sym typeface="Times New Roman"/>
              </a:rPr>
              <a:t>Literature Survey</a:t>
            </a:r>
            <a:endParaRPr sz="3200" b="0" i="0" u="none" strike="noStrike" cap="none">
              <a:solidFill>
                <a:srgbClr val="000000"/>
              </a:solidFill>
              <a:latin typeface="Times New Roman"/>
              <a:ea typeface="Times New Roman"/>
              <a:cs typeface="Times New Roman"/>
              <a:sym typeface="Times New Roman"/>
            </a:endParaRPr>
          </a:p>
        </p:txBody>
      </p:sp>
      <p:graphicFrame>
        <p:nvGraphicFramePr>
          <p:cNvPr id="95" name="Google Shape;95;g2bca693f2c1_0_32"/>
          <p:cNvGraphicFramePr/>
          <p:nvPr>
            <p:extLst>
              <p:ext uri="{D42A27DB-BD31-4B8C-83A1-F6EECF244321}">
                <p14:modId xmlns:p14="http://schemas.microsoft.com/office/powerpoint/2010/main" val="1780591002"/>
              </p:ext>
            </p:extLst>
          </p:nvPr>
        </p:nvGraphicFramePr>
        <p:xfrm>
          <a:off x="547252" y="1537854"/>
          <a:ext cx="8113050" cy="4601612"/>
        </p:xfrm>
        <a:graphic>
          <a:graphicData uri="http://schemas.openxmlformats.org/drawingml/2006/table">
            <a:tbl>
              <a:tblPr firstRow="1" bandRow="1">
                <a:noFill/>
                <a:tableStyleId>{A2830D66-E013-4B02-8132-C88D79D916D2}</a:tableStyleId>
              </a:tblPr>
              <a:tblGrid>
                <a:gridCol w="640150">
                  <a:extLst>
                    <a:ext uri="{9D8B030D-6E8A-4147-A177-3AD203B41FA5}">
                      <a16:colId xmlns:a16="http://schemas.microsoft.com/office/drawing/2014/main" val="20000"/>
                    </a:ext>
                  </a:extLst>
                </a:gridCol>
                <a:gridCol w="1300700">
                  <a:extLst>
                    <a:ext uri="{9D8B030D-6E8A-4147-A177-3AD203B41FA5}">
                      <a16:colId xmlns:a16="http://schemas.microsoft.com/office/drawing/2014/main" val="20001"/>
                    </a:ext>
                  </a:extLst>
                </a:gridCol>
                <a:gridCol w="191845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2120150">
                  <a:extLst>
                    <a:ext uri="{9D8B030D-6E8A-4147-A177-3AD203B41FA5}">
                      <a16:colId xmlns:a16="http://schemas.microsoft.com/office/drawing/2014/main" val="20004"/>
                    </a:ext>
                  </a:extLst>
                </a:gridCol>
              </a:tblGrid>
              <a:tr h="568025">
                <a:tc>
                  <a:txBody>
                    <a:bodyPr/>
                    <a:lstStyle/>
                    <a:p>
                      <a:pPr marL="0" marR="0" lvl="0" indent="0" algn="ctr" rtl="0">
                        <a:lnSpc>
                          <a:spcPct val="100000"/>
                        </a:lnSpc>
                        <a:spcBef>
                          <a:spcPts val="0"/>
                        </a:spcBef>
                        <a:spcAft>
                          <a:spcPts val="0"/>
                        </a:spcAft>
                        <a:buClr>
                          <a:schemeClr val="dk1"/>
                        </a:buClr>
                        <a:buSzPts val="1400"/>
                        <a:buFont typeface="Arial"/>
                        <a:buNone/>
                      </a:pPr>
                      <a:r>
                        <a:rPr lang="en-US" sz="1400" u="none" strike="noStrike" cap="none"/>
                        <a:t>S.No.</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Authors name(s)</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Full title of the paper with year</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Inference from the paper</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US" sz="1500" u="none" strike="noStrike" cap="none"/>
                        <a:t>Open Problem (For proposed work)</a:t>
                      </a:r>
                      <a:endParaRPr sz="1400" u="none" strike="noStrike" cap="none"/>
                    </a:p>
                  </a:txBody>
                  <a:tcPr marL="91450" marR="91450" marT="45725" marB="45725">
                    <a:lnB w="9525" cap="flat" cmpd="sng">
                      <a:solidFill>
                        <a:srgbClr val="E3E3E3"/>
                      </a:solidFill>
                      <a:prstDash val="solid"/>
                      <a:round/>
                      <a:headEnd type="none" w="sm" len="sm"/>
                      <a:tailEnd type="none" w="sm" len="sm"/>
                    </a:lnB>
                    <a:solidFill>
                      <a:srgbClr val="4898CA"/>
                    </a:solidFill>
                  </a:tcPr>
                </a:tc>
                <a:extLst>
                  <a:ext uri="{0D108BD9-81ED-4DB2-BD59-A6C34878D82A}">
                    <a16:rowId xmlns:a16="http://schemas.microsoft.com/office/drawing/2014/main" val="10000"/>
                  </a:ext>
                </a:extLst>
              </a:tr>
              <a:tr h="413900">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9</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R. Mittal, V. Malik, A. Rana</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"DL-ASD: A Deep Learning Approach for Autism Spectrum Disorder," 2022</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Introduces a deep learning approach (DL-ASD) for ASD.</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Evaluating the model's performance across different age groups and exploring its potential in real-world clinical scenarios.</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9525"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1"/>
                  </a:ext>
                </a:extLst>
              </a:tr>
              <a:tr h="413900">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a:solidFill>
                            <a:srgbClr val="0D0D0D"/>
                          </a:solidFill>
                          <a:latin typeface="Times New Roman"/>
                          <a:ea typeface="Times New Roman"/>
                          <a:cs typeface="Times New Roman"/>
                          <a:sym typeface="Times New Roman"/>
                        </a:rPr>
                        <a:t>10</a:t>
                      </a:r>
                      <a:endParaRPr sz="1200" u="none" strike="noStrike" cap="none">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a:solidFill>
                            <a:srgbClr val="0D0D0D"/>
                          </a:solidFill>
                          <a:latin typeface="Times New Roman"/>
                          <a:ea typeface="Times New Roman"/>
                          <a:cs typeface="Times New Roman"/>
                          <a:sym typeface="Times New Roman"/>
                        </a:rPr>
                        <a:t>Ritesh Chandra,</a:t>
                      </a:r>
                    </a:p>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a:solidFill>
                            <a:srgbClr val="0D0D0D"/>
                          </a:solidFill>
                          <a:latin typeface="Times New Roman"/>
                          <a:ea typeface="Times New Roman"/>
                          <a:cs typeface="Times New Roman"/>
                          <a:sym typeface="Times New Roman"/>
                        </a:rPr>
                        <a:t>Sadhana Tiwari,</a:t>
                      </a:r>
                    </a:p>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a:solidFill>
                            <a:srgbClr val="0D0D0D"/>
                          </a:solidFill>
                          <a:latin typeface="Times New Roman"/>
                          <a:ea typeface="Times New Roman"/>
                          <a:cs typeface="Times New Roman"/>
                          <a:sym typeface="Times New Roman"/>
                        </a:rPr>
                        <a:t>Ashutosh Kumar,</a:t>
                      </a:r>
                    </a:p>
                    <a:p>
                      <a:pPr marL="0" marR="0" lvl="0" indent="0" algn="just" rtl="0">
                        <a:lnSpc>
                          <a:spcPct val="171429"/>
                        </a:lnSpc>
                        <a:spcBef>
                          <a:spcPts val="0"/>
                        </a:spcBef>
                        <a:spcAft>
                          <a:spcPts val="0"/>
                        </a:spcAft>
                        <a:buClr>
                          <a:srgbClr val="000000"/>
                        </a:buClr>
                        <a:buSzPts val="1200"/>
                        <a:buFont typeface="Arial"/>
                        <a:buNone/>
                      </a:pPr>
                      <a:r>
                        <a:rPr lang="en-IN" sz="1200" u="none" strike="noStrike" cap="none" dirty="0">
                          <a:solidFill>
                            <a:srgbClr val="0D0D0D"/>
                          </a:solidFill>
                          <a:latin typeface="Times New Roman"/>
                          <a:ea typeface="Times New Roman"/>
                          <a:cs typeface="Times New Roman"/>
                          <a:sym typeface="Times New Roman"/>
                        </a:rPr>
                        <a:t>Sonali Agarwal,</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"Autism Spectrum Disorder Detection using Autistic Image Dataset," 2022</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The proposed modification of VGG16 and VGG19 models for detecting ASD from facial images outperformed the original models with an accuracy of 82.55% and 80%, respectively.</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tc>
                  <a:txBody>
                    <a:bodyPr/>
                    <a:lstStyle/>
                    <a:p>
                      <a:pPr marL="0" marR="0" lvl="0" indent="0" algn="just" rtl="0">
                        <a:lnSpc>
                          <a:spcPct val="171429"/>
                        </a:lnSpc>
                        <a:spcBef>
                          <a:spcPts val="0"/>
                        </a:spcBef>
                        <a:spcAft>
                          <a:spcPts val="0"/>
                        </a:spcAft>
                        <a:buClr>
                          <a:srgbClr val="000000"/>
                        </a:buClr>
                        <a:buSzPts val="1200"/>
                        <a:buFont typeface="Arial"/>
                        <a:buNone/>
                      </a:pPr>
                      <a:r>
                        <a:rPr lang="en-US" sz="1200" u="none" strike="noStrike" cap="none" dirty="0">
                          <a:solidFill>
                            <a:srgbClr val="0D0D0D"/>
                          </a:solidFill>
                          <a:latin typeface="Times New Roman"/>
                          <a:ea typeface="Times New Roman"/>
                          <a:cs typeface="Times New Roman"/>
                          <a:sym typeface="Times New Roman"/>
                        </a:rPr>
                        <a:t>An open problem in the field of autism detection using facial images is the high computational cost and the challenge of addressing the vanishing gradient issue in the architecture.</a:t>
                      </a:r>
                      <a:endParaRPr sz="1200" u="none" strike="noStrike" cap="none" dirty="0">
                        <a:solidFill>
                          <a:srgbClr val="0D0D0D"/>
                        </a:solidFill>
                        <a:latin typeface="Times New Roman"/>
                        <a:ea typeface="Times New Roman"/>
                        <a:cs typeface="Times New Roman"/>
                        <a:sym typeface="Times New Roman"/>
                      </a:endParaRPr>
                    </a:p>
                  </a:txBody>
                  <a:tcPr marL="91425" marR="91425" marT="91425" marB="91425" anchor="ctr">
                    <a:lnL w="10150" cap="flat" cmpd="sng">
                      <a:solidFill>
                        <a:srgbClr val="E3E3E3"/>
                      </a:solidFill>
                      <a:prstDash val="solid"/>
                      <a:round/>
                      <a:headEnd type="none" w="sm" len="sm"/>
                      <a:tailEnd type="none" w="sm" len="sm"/>
                    </a:lnL>
                    <a:lnR w="10150" cap="flat" cmpd="sng">
                      <a:solidFill>
                        <a:srgbClr val="E3E3E3"/>
                      </a:solidFill>
                      <a:prstDash val="solid"/>
                      <a:round/>
                      <a:headEnd type="none" w="sm" len="sm"/>
                      <a:tailEnd type="none" w="sm" len="sm"/>
                    </a:lnR>
                    <a:lnT w="10150" cap="flat" cmpd="sng">
                      <a:solidFill>
                        <a:srgbClr val="E3E3E3"/>
                      </a:solidFill>
                      <a:prstDash val="solid"/>
                      <a:round/>
                      <a:headEnd type="none" w="sm" len="sm"/>
                      <a:tailEnd type="none" w="sm" len="sm"/>
                    </a:lnT>
                    <a:lnB w="10150" cap="flat" cmpd="sng">
                      <a:solidFill>
                        <a:srgbClr val="E3E3E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6a14c4e219_0_0"/>
          <p:cNvSpPr txBox="1">
            <a:spLocks noGrp="1"/>
          </p:cNvSpPr>
          <p:nvPr>
            <p:ph type="title"/>
          </p:nvPr>
        </p:nvSpPr>
        <p:spPr>
          <a:xfrm>
            <a:off x="990600" y="1371600"/>
            <a:ext cx="6858000" cy="807900"/>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200"/>
              <a:buFont typeface="Times New Roman"/>
              <a:buNone/>
            </a:pPr>
            <a:r>
              <a:rPr lang="en-US" sz="3200" b="0" i="0" u="none" strike="noStrike" cap="none">
                <a:solidFill>
                  <a:srgbClr val="000000"/>
                </a:solidFill>
                <a:latin typeface="Times New Roman"/>
                <a:ea typeface="Times New Roman"/>
                <a:cs typeface="Times New Roman"/>
                <a:sym typeface="Times New Roman"/>
              </a:rPr>
              <a:t>Justification for the Proposed Problem</a:t>
            </a:r>
            <a:endParaRPr sz="3200" b="0" i="0" u="none" strike="noStrike" cap="none">
              <a:solidFill>
                <a:srgbClr val="000000"/>
              </a:solidFill>
              <a:latin typeface="Times New Roman"/>
              <a:ea typeface="Times New Roman"/>
              <a:cs typeface="Times New Roman"/>
              <a:sym typeface="Times New Roman"/>
            </a:endParaRPr>
          </a:p>
        </p:txBody>
      </p:sp>
      <p:sp>
        <p:nvSpPr>
          <p:cNvPr id="108" name="Google Shape;108;g26a14c4e219_0_0"/>
          <p:cNvSpPr/>
          <p:nvPr/>
        </p:nvSpPr>
        <p:spPr>
          <a:xfrm>
            <a:off x="685800" y="2249287"/>
            <a:ext cx="7772400" cy="3810000"/>
          </a:xfrm>
          <a:prstGeom prst="rect">
            <a:avLst/>
          </a:prstGeom>
          <a:solidFill>
            <a:srgbClr val="FFFFFF"/>
          </a:solidFill>
          <a:ln>
            <a:noFill/>
          </a:ln>
        </p:spPr>
        <p:txBody>
          <a:bodyPr spcFirstLastPara="1" wrap="square" lIns="45700" tIns="45700" rIns="45700" bIns="45700" anchor="t" anchorCtr="0">
            <a:noAutofit/>
          </a:bodyPr>
          <a:lstStyle/>
          <a:p>
            <a:pPr marL="0" marR="0" lvl="0" indent="0" algn="just" rtl="0">
              <a:lnSpc>
                <a:spcPct val="125000"/>
              </a:lnSpc>
              <a:spcBef>
                <a:spcPts val="0"/>
              </a:spcBef>
              <a:spcAft>
                <a:spcPts val="0"/>
              </a:spcAft>
              <a:buClr>
                <a:srgbClr val="000000"/>
              </a:buClr>
              <a:buSzPts val="1600"/>
              <a:buFont typeface="Arial"/>
              <a:buNone/>
            </a:pPr>
            <a:r>
              <a:rPr lang="en-US" sz="1600" b="0" i="0" u="none" strike="noStrike" cap="none">
                <a:solidFill>
                  <a:srgbClr val="000000"/>
                </a:solidFill>
                <a:latin typeface="Times New Roman"/>
                <a:ea typeface="Times New Roman"/>
                <a:cs typeface="Times New Roman"/>
                <a:sym typeface="Times New Roman"/>
              </a:rPr>
              <a:t>Improving the detection of Autism Spectrum Disorder (ASD) is essential due to the impact of early intervention on long-term outcomes. Late diagnoses result in missed intervention opportunities during crucial developmental periods. Heterogeneous symptoms and subjective diagnostics lead to delays and inconsistencies. Limited access to specialized assessments exacerbates disparities in diagnosis, especially in underserved areas. The absence of clear biomarkers highlights the need for more objective and universally applicable tools. Addressing these challenges aims to enhance accuracy, accessibility, and cultural sensitivity in ASD detection. This aligns with the goal of optimizing developmental outcomes and improving the quality of life for individuals with ASD and their families.</a:t>
            </a: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25000"/>
              </a:lnSpc>
              <a:spcBef>
                <a:spcPts val="0"/>
              </a:spcBef>
              <a:spcAft>
                <a:spcPts val="0"/>
              </a:spcAft>
              <a:buClr>
                <a:srgbClr val="000000"/>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25000"/>
              </a:lnSpc>
              <a:spcBef>
                <a:spcPts val="0"/>
              </a:spcBef>
              <a:spcAft>
                <a:spcPts val="0"/>
              </a:spcAft>
              <a:buClr>
                <a:srgbClr val="000000"/>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25000"/>
              </a:lnSpc>
              <a:spcBef>
                <a:spcPts val="0"/>
              </a:spcBef>
              <a:spcAft>
                <a:spcPts val="0"/>
              </a:spcAft>
              <a:buClr>
                <a:srgbClr val="000000"/>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25000"/>
              </a:lnSpc>
              <a:spcBef>
                <a:spcPts val="0"/>
              </a:spcBef>
              <a:spcAft>
                <a:spcPts val="0"/>
              </a:spcAft>
              <a:buClr>
                <a:srgbClr val="000000"/>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p:txBody>
      </p:sp>
      <p:sp>
        <p:nvSpPr>
          <p:cNvPr id="109" name="Google Shape;109;g26a14c4e219_0_0"/>
          <p:cNvSpPr txBox="1">
            <a:spLocks noGrp="1"/>
          </p:cNvSpPr>
          <p:nvPr>
            <p:ph type="sldNum" idx="12"/>
          </p:nvPr>
        </p:nvSpPr>
        <p:spPr>
          <a:xfrm>
            <a:off x="8418883" y="381000"/>
            <a:ext cx="191700" cy="307800"/>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title"/>
          </p:nvPr>
        </p:nvSpPr>
        <p:spPr>
          <a:xfrm>
            <a:off x="1149848" y="1200510"/>
            <a:ext cx="7315200" cy="887641"/>
          </a:xfrm>
          <a:prstGeom prst="rect">
            <a:avLst/>
          </a:prstGeom>
          <a:noFill/>
          <a:ln>
            <a:noFill/>
          </a:ln>
        </p:spPr>
        <p:txBody>
          <a:bodyPr spcFirstLastPara="1" wrap="square" lIns="45700" tIns="45700" rIns="45700" bIns="45700" anchor="ctr" anchorCtr="0">
            <a:noAutofit/>
          </a:bodyPr>
          <a:lstStyle/>
          <a:p>
            <a:pPr marL="0" lvl="0" indent="0" algn="ctr" rtl="0">
              <a:lnSpc>
                <a:spcPct val="100000"/>
              </a:lnSpc>
              <a:spcBef>
                <a:spcPts val="0"/>
              </a:spcBef>
              <a:spcAft>
                <a:spcPts val="0"/>
              </a:spcAft>
              <a:buClr>
                <a:srgbClr val="000000"/>
              </a:buClr>
              <a:buSzPts val="3200"/>
              <a:buFont typeface="Times New Roman"/>
              <a:buNone/>
            </a:pPr>
            <a:r>
              <a:rPr lang="en-US" sz="3200">
                <a:latin typeface="Times New Roman"/>
                <a:ea typeface="Times New Roman"/>
                <a:cs typeface="Times New Roman"/>
                <a:sym typeface="Times New Roman"/>
              </a:rPr>
              <a:t>Software/Tools Requirements</a:t>
            </a:r>
            <a:endParaRPr sz="3200">
              <a:latin typeface="Times New Roman"/>
              <a:ea typeface="Times New Roman"/>
              <a:cs typeface="Times New Roman"/>
              <a:sym typeface="Times New Roman"/>
            </a:endParaRPr>
          </a:p>
        </p:txBody>
      </p:sp>
      <p:sp>
        <p:nvSpPr>
          <p:cNvPr id="115" name="Google Shape;115;p5"/>
          <p:cNvSpPr txBox="1">
            <a:spLocks noGrp="1"/>
          </p:cNvSpPr>
          <p:nvPr>
            <p:ph type="sldNum" idx="12"/>
          </p:nvPr>
        </p:nvSpPr>
        <p:spPr>
          <a:xfrm>
            <a:off x="8319496" y="381000"/>
            <a:ext cx="291104" cy="307777"/>
          </a:xfrm>
          <a:prstGeom prst="rect">
            <a:avLst/>
          </a:prstGeom>
          <a:noFill/>
          <a:ln>
            <a:noFill/>
          </a:ln>
        </p:spPr>
        <p:txBody>
          <a:bodyPr spcFirstLastPara="1" wrap="square" lIns="45700" tIns="45700" rIns="45700" bIns="45700" anchor="t" anchorCtr="0">
            <a:spAutoFit/>
          </a:bodyPr>
          <a:lstStyle/>
          <a:p>
            <a:pPr marL="0" lvl="0" indent="0" algn="r" rtl="0">
              <a:lnSpc>
                <a:spcPct val="100000"/>
              </a:lnSpc>
              <a:spcBef>
                <a:spcPts val="0"/>
              </a:spcBef>
              <a:spcAft>
                <a:spcPts val="0"/>
              </a:spcAft>
              <a:buClr>
                <a:srgbClr val="000000"/>
              </a:buClr>
              <a:buSzPts val="1400"/>
              <a:buFont typeface="Arial"/>
              <a:buNone/>
            </a:pPr>
            <a:r>
              <a:rPr lang="en-US"/>
              <a:t>10</a:t>
            </a:r>
            <a:endParaRPr/>
          </a:p>
        </p:txBody>
      </p:sp>
      <p:sp>
        <p:nvSpPr>
          <p:cNvPr id="116" name="Google Shape;116;p5"/>
          <p:cNvSpPr txBox="1"/>
          <p:nvPr/>
        </p:nvSpPr>
        <p:spPr>
          <a:xfrm>
            <a:off x="756482" y="2263807"/>
            <a:ext cx="7983600" cy="3879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Python:</a:t>
            </a:r>
            <a:r>
              <a:rPr lang="en-US" sz="1600" b="0" i="0" u="none" strike="noStrike" cap="none">
                <a:solidFill>
                  <a:srgbClr val="000000"/>
                </a:solidFill>
                <a:latin typeface="Times New Roman"/>
                <a:ea typeface="Times New Roman"/>
                <a:cs typeface="Times New Roman"/>
                <a:sym typeface="Times New Roman"/>
              </a:rPr>
              <a:t> Primary programming language for implementing the solution.</a:t>
            </a:r>
            <a:endParaRPr/>
          </a:p>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TensorFlow &amp; Keras:</a:t>
            </a:r>
            <a:r>
              <a:rPr lang="en-US" sz="1600" b="0" i="0" u="none" strike="noStrike" cap="none">
                <a:solidFill>
                  <a:srgbClr val="000000"/>
                </a:solidFill>
                <a:latin typeface="Times New Roman"/>
                <a:ea typeface="Times New Roman"/>
                <a:cs typeface="Times New Roman"/>
                <a:sym typeface="Times New Roman"/>
              </a:rPr>
              <a:t> Deep learning frameworks to design, train, and test models.</a:t>
            </a:r>
            <a:endParaRPr/>
          </a:p>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OpenCV:</a:t>
            </a:r>
            <a:r>
              <a:rPr lang="en-US" sz="1600" b="0" i="0" u="none" strike="noStrike" cap="none">
                <a:solidFill>
                  <a:srgbClr val="000000"/>
                </a:solidFill>
                <a:latin typeface="Times New Roman"/>
                <a:ea typeface="Times New Roman"/>
                <a:cs typeface="Times New Roman"/>
                <a:sym typeface="Times New Roman"/>
              </a:rPr>
              <a:t> For image processing task</a:t>
            </a:r>
            <a:r>
              <a:rPr lang="en-US" sz="1600">
                <a:latin typeface="Times New Roman"/>
                <a:ea typeface="Times New Roman"/>
                <a:cs typeface="Times New Roman"/>
                <a:sym typeface="Times New Roman"/>
              </a:rPr>
              <a:t>s</a:t>
            </a:r>
            <a:r>
              <a:rPr lang="en-US" sz="1600" b="0" i="0" u="none" strike="noStrike" cap="none">
                <a:solidFill>
                  <a:srgbClr val="000000"/>
                </a:solidFill>
                <a:latin typeface="Times New Roman"/>
                <a:ea typeface="Times New Roman"/>
                <a:cs typeface="Times New Roman"/>
                <a:sym typeface="Times New Roman"/>
              </a:rPr>
              <a:t>.</a:t>
            </a:r>
            <a:endParaRPr/>
          </a:p>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Google Colab:</a:t>
            </a:r>
            <a:r>
              <a:rPr lang="en-US" sz="1600" b="0" i="0" u="none" strike="noStrike" cap="none">
                <a:solidFill>
                  <a:srgbClr val="000000"/>
                </a:solidFill>
                <a:latin typeface="Times New Roman"/>
                <a:ea typeface="Times New Roman"/>
                <a:cs typeface="Times New Roman"/>
                <a:sym typeface="Times New Roman"/>
              </a:rPr>
              <a:t> Cloud-based platform providing GPUs for training deep learning models.</a:t>
            </a:r>
            <a:endParaRPr/>
          </a:p>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Pandas &amp; Matplotlib:</a:t>
            </a:r>
            <a:r>
              <a:rPr lang="en-US" sz="1600" b="0" i="0" u="none" strike="noStrike" cap="none">
                <a:solidFill>
                  <a:srgbClr val="000000"/>
                </a:solidFill>
                <a:latin typeface="Times New Roman"/>
                <a:ea typeface="Times New Roman"/>
                <a:cs typeface="Times New Roman"/>
                <a:sym typeface="Times New Roman"/>
              </a:rPr>
              <a:t> Data manipulation and visualization.</a:t>
            </a:r>
            <a:endParaRPr/>
          </a:p>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Scikit-learn:</a:t>
            </a:r>
            <a:r>
              <a:rPr lang="en-US" sz="1600" b="0" i="0" u="none" strike="noStrike" cap="none">
                <a:solidFill>
                  <a:srgbClr val="000000"/>
                </a:solidFill>
                <a:latin typeface="Times New Roman"/>
                <a:ea typeface="Times New Roman"/>
                <a:cs typeface="Times New Roman"/>
                <a:sym typeface="Times New Roman"/>
              </a:rPr>
              <a:t> Data splitting, shuffling, and potential additional machine learning tasks.</a:t>
            </a:r>
            <a:endParaRPr/>
          </a:p>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Google Drive:</a:t>
            </a:r>
            <a:r>
              <a:rPr lang="en-US" sz="1600" b="0" i="0" u="none" strike="noStrike" cap="none">
                <a:solidFill>
                  <a:srgbClr val="000000"/>
                </a:solidFill>
                <a:latin typeface="Times New Roman"/>
                <a:ea typeface="Times New Roman"/>
                <a:cs typeface="Times New Roman"/>
                <a:sym typeface="Times New Roman"/>
              </a:rPr>
              <a:t> Data storage and retrieval for datasets and trained models.</a:t>
            </a: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Matplotlib: </a:t>
            </a:r>
            <a:r>
              <a:rPr lang="en-US" sz="1600" b="0" i="0" u="none" strike="noStrike" cap="none">
                <a:solidFill>
                  <a:srgbClr val="000000"/>
                </a:solidFill>
                <a:latin typeface="Times New Roman"/>
                <a:ea typeface="Times New Roman"/>
                <a:cs typeface="Times New Roman"/>
                <a:sym typeface="Times New Roman"/>
              </a:rPr>
              <a:t>Matplotlib is an extensive Python data visualization toolkit that is essential. Researchers and healthcare practitioners may display medical data, diagnostic results, and model performance using its extensive toolkit for producing static, 	animated, and interactive charts.</a:t>
            </a:r>
            <a:endParaRPr sz="1600" b="0" i="0" u="none" strike="noStrike" cap="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n-US" sz="1600" b="1">
                <a:latin typeface="Times New Roman"/>
                <a:ea typeface="Times New Roman"/>
                <a:cs typeface="Times New Roman"/>
                <a:sym typeface="Times New Roman"/>
              </a:rPr>
              <a:t>TensorBoard: </a:t>
            </a:r>
            <a:r>
              <a:rPr lang="en-US" sz="1600">
                <a:latin typeface="Times New Roman"/>
                <a:ea typeface="Times New Roman"/>
                <a:cs typeface="Times New Roman"/>
                <a:sym typeface="Times New Roman"/>
              </a:rPr>
              <a:t>For monitoring training progress.</a:t>
            </a:r>
            <a:endParaRPr sz="1600">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n-US" sz="1600" b="1">
                <a:latin typeface="Times New Roman"/>
                <a:ea typeface="Times New Roman"/>
                <a:cs typeface="Times New Roman"/>
                <a:sym typeface="Times New Roman"/>
              </a:rPr>
              <a:t>Pytorch: </a:t>
            </a:r>
            <a:r>
              <a:rPr lang="en-US" sz="1600">
                <a:solidFill>
                  <a:srgbClr val="0D0D0D"/>
                </a:solidFill>
                <a:highlight>
                  <a:srgbClr val="FFFFFF"/>
                </a:highlight>
                <a:latin typeface="Times New Roman"/>
                <a:ea typeface="Times New Roman"/>
                <a:cs typeface="Times New Roman"/>
                <a:sym typeface="Times New Roman"/>
              </a:rPr>
              <a:t>Provides a flexible framework for building and training deep learning models.</a:t>
            </a:r>
            <a:endParaRPr sz="1600" b="1">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Times New Roman"/>
                <a:ea typeface="Times New Roman"/>
                <a:cs typeface="Times New Roman"/>
                <a:sym typeface="Times New Roman"/>
              </a:rPr>
              <a:t>Streamlit</a:t>
            </a:r>
            <a:r>
              <a:rPr lang="en-US" sz="1600" b="0" i="0" u="none" strike="noStrike" cap="none">
                <a:solidFill>
                  <a:srgbClr val="000000"/>
                </a:solidFill>
                <a:latin typeface="Times New Roman"/>
                <a:ea typeface="Times New Roman"/>
                <a:cs typeface="Times New Roman"/>
                <a:sym typeface="Times New Roman"/>
              </a:rPr>
              <a:t>: Python library that enables you to create web applications for data science and machine learning with just a few lines of code</a:t>
            </a:r>
            <a:endParaRPr sz="1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1303</TotalTime>
  <Words>3069</Words>
  <Application>Microsoft Office PowerPoint</Application>
  <PresentationFormat>On-screen Show (4:3)</PresentationFormat>
  <Paragraphs>350</Paragraphs>
  <Slides>40</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Times New Roman</vt:lpstr>
      <vt:lpstr>11_Default Design</vt:lpstr>
      <vt:lpstr>Detection of Autism Spectrum Disorder   Final Team ID: P124   Panel No.: 17</vt:lpstr>
      <vt:lpstr>Problem Definition</vt:lpstr>
      <vt:lpstr>Literature Survey</vt:lpstr>
      <vt:lpstr>Literature Survey</vt:lpstr>
      <vt:lpstr>Literature Survey</vt:lpstr>
      <vt:lpstr>Literature Survey</vt:lpstr>
      <vt:lpstr>Literature Survey</vt:lpstr>
      <vt:lpstr>Justification for the Proposed Problem</vt:lpstr>
      <vt:lpstr>Software/Tools Requirements</vt:lpstr>
      <vt:lpstr>Hardware/Tools Requirements</vt:lpstr>
      <vt:lpstr>PowerPoint Presentation</vt:lpstr>
      <vt:lpstr>PowerPoint Presentation</vt:lpstr>
      <vt:lpstr>Methodology</vt:lpstr>
      <vt:lpstr>Proposed Method</vt:lpstr>
      <vt:lpstr>PowerPoint Presentation</vt:lpstr>
      <vt:lpstr>Implementation</vt:lpstr>
      <vt:lpstr>Implementation</vt:lpstr>
      <vt:lpstr>Implementation</vt:lpstr>
      <vt:lpstr>Implementation</vt:lpstr>
      <vt:lpstr>Result</vt:lpstr>
      <vt:lpstr>Result</vt:lpstr>
      <vt:lpstr>Result</vt:lpstr>
      <vt:lpstr>Result- Detectron2</vt:lpstr>
      <vt:lpstr>Result- Detectron2</vt:lpstr>
      <vt:lpstr>Result- YOLOv8</vt:lpstr>
      <vt:lpstr>Result- YOLOv8</vt:lpstr>
      <vt:lpstr>Result- YOLOv8</vt:lpstr>
      <vt:lpstr>Result- YOLOv8 </vt:lpstr>
      <vt:lpstr>Result- YOLOv8 </vt:lpstr>
      <vt:lpstr>Result- YOLOv8 </vt:lpstr>
      <vt:lpstr>Result- YOLOv8 </vt:lpstr>
      <vt:lpstr>User Interface</vt:lpstr>
      <vt:lpstr>User Interface</vt:lpstr>
      <vt:lpstr>Timeline</vt:lpstr>
      <vt:lpstr>Conclusion</vt:lpstr>
      <vt:lpstr>Future Scope</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Autism Spectrum Disorder   Final Team ID: P124   Panel No.: 17</dc:title>
  <dc:creator>Kotha Chakradhar</dc:creator>
  <cp:lastModifiedBy>Kotha Chakradhar</cp:lastModifiedBy>
  <cp:revision>13</cp:revision>
  <dcterms:modified xsi:type="dcterms:W3CDTF">2024-06-05T15:13:58Z</dcterms:modified>
</cp:coreProperties>
</file>